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57" r:id="rId2"/>
    <p:sldId id="351" r:id="rId3"/>
    <p:sldId id="340" r:id="rId4"/>
    <p:sldId id="352" r:id="rId5"/>
    <p:sldId id="353" r:id="rId6"/>
    <p:sldId id="354" r:id="rId7"/>
    <p:sldId id="355" r:id="rId8"/>
    <p:sldId id="356" r:id="rId9"/>
    <p:sldId id="298" r:id="rId10"/>
  </p:sldIdLst>
  <p:sldSz cx="9144000" cy="6858000" type="screen4x3"/>
  <p:notesSz cx="6807200" cy="9939338"/>
  <p:defaultTextStyle>
    <a:defPPr>
      <a:defRPr lang="ru-RU"/>
    </a:defPPr>
    <a:lvl1pPr marL="0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5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0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24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0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74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49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24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99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00"/>
    <a:srgbClr val="FD5655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46" autoAdjust="0"/>
    <p:restoredTop sz="96404" autoAdjust="0"/>
  </p:normalViewPr>
  <p:slideViewPr>
    <p:cSldViewPr>
      <p:cViewPr varScale="1">
        <p:scale>
          <a:sx n="108" d="100"/>
          <a:sy n="108" d="100"/>
        </p:scale>
        <p:origin x="2058" y="78"/>
      </p:cViewPr>
      <p:guideLst>
        <p:guide orient="horz" pos="1620"/>
        <p:guide pos="288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6" cy="496967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5839" y="0"/>
            <a:ext cx="2949786" cy="496967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r">
              <a:defRPr sz="1200"/>
            </a:lvl1pPr>
          </a:lstStyle>
          <a:p>
            <a:fld id="{F62CFE5E-31F8-46A3-AFC3-4076C217C4F8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9" tIns="45779" rIns="91559" bIns="4577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721" y="4721186"/>
            <a:ext cx="5445760" cy="4472702"/>
          </a:xfrm>
          <a:prstGeom prst="rect">
            <a:avLst/>
          </a:prstGeom>
        </p:spPr>
        <p:txBody>
          <a:bodyPr vert="horz" lIns="91559" tIns="45779" rIns="91559" bIns="4577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0646"/>
            <a:ext cx="2949786" cy="496967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5839" y="9440646"/>
            <a:ext cx="2949786" cy="496967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r">
              <a:defRPr sz="1200"/>
            </a:lvl1pPr>
          </a:lstStyle>
          <a:p>
            <a:fld id="{30032AB4-5745-4E43-8EEE-E4BC0DB82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835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5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2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7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49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2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99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32AB4-5745-4E43-8EEE-E4BC0DB82E9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683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 txBox="1">
            <a:spLocks noGrp="1" noChangeArrowheads="1"/>
          </p:cNvSpPr>
          <p:nvPr/>
        </p:nvSpPr>
        <p:spPr bwMode="auto">
          <a:xfrm>
            <a:off x="3856625" y="9441266"/>
            <a:ext cx="2948995" cy="49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59" tIns="45779" rIns="91559" bIns="45779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6BAD996-35F1-434C-AD87-EA458F766FB0}" type="slidenum">
              <a:rPr lang="ru-RU" altLang="ru-RU">
                <a:latin typeface="Arial" charset="0"/>
              </a:rPr>
              <a:pPr algn="r" eaLnBrk="1" hangingPunct="1">
                <a:spcBef>
                  <a:spcPct val="0"/>
                </a:spcBef>
              </a:pPr>
              <a:t>5</a:t>
            </a:fld>
            <a:endParaRPr lang="ru-RU" altLang="ru-RU">
              <a:latin typeface="Arial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386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0724" name="Номер слайда 3"/>
          <p:cNvSpPr txBox="1">
            <a:spLocks noGrp="1"/>
          </p:cNvSpPr>
          <p:nvPr/>
        </p:nvSpPr>
        <p:spPr bwMode="auto">
          <a:xfrm>
            <a:off x="3856625" y="9441266"/>
            <a:ext cx="2948995" cy="49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59" tIns="45779" rIns="91559" bIns="45779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56E4F2F-FF09-4F6F-ACA6-DCF56FFA0554}" type="slidenum">
              <a:rPr lang="ru-RU" altLang="ru-RU">
                <a:latin typeface="Arial" charset="0"/>
              </a:rPr>
              <a:pPr algn="r" eaLnBrk="1" hangingPunct="1">
                <a:spcBef>
                  <a:spcPct val="0"/>
                </a:spcBef>
              </a:pPr>
              <a:t>6</a:t>
            </a:fld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271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 txBox="1">
            <a:spLocks noGrp="1" noChangeArrowheads="1"/>
          </p:cNvSpPr>
          <p:nvPr/>
        </p:nvSpPr>
        <p:spPr bwMode="auto">
          <a:xfrm>
            <a:off x="3856625" y="9441266"/>
            <a:ext cx="2948995" cy="49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59" tIns="45779" rIns="91559" bIns="45779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ED420C0-8510-45F1-8054-9E95B3EBFCED}" type="slidenum">
              <a:rPr lang="ru-RU" altLang="ru-RU">
                <a:latin typeface="Arial" charset="0"/>
              </a:rPr>
              <a:pPr algn="r" eaLnBrk="1" hangingPunct="1">
                <a:spcBef>
                  <a:spcPct val="0"/>
                </a:spcBef>
              </a:pPr>
              <a:t>7</a:t>
            </a:fld>
            <a:endParaRPr lang="ru-RU" altLang="ru-RU">
              <a:latin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644576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9096D-1E05-42B8-950A-6A9819D49B9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71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5" indent="0">
              <a:buNone/>
              <a:defRPr sz="2000" b="1"/>
            </a:lvl2pPr>
            <a:lvl3pPr marL="914350" indent="0">
              <a:buNone/>
              <a:defRPr sz="1800" b="1"/>
            </a:lvl3pPr>
            <a:lvl4pPr marL="1371524" indent="0">
              <a:buNone/>
              <a:defRPr sz="1600" b="1"/>
            </a:lvl4pPr>
            <a:lvl5pPr marL="1828700" indent="0">
              <a:buNone/>
              <a:defRPr sz="1600" b="1"/>
            </a:lvl5pPr>
            <a:lvl6pPr marL="2285874" indent="0">
              <a:buNone/>
              <a:defRPr sz="1600" b="1"/>
            </a:lvl6pPr>
            <a:lvl7pPr marL="2743049" indent="0">
              <a:buNone/>
              <a:defRPr sz="1600" b="1"/>
            </a:lvl7pPr>
            <a:lvl8pPr marL="3200224" indent="0">
              <a:buNone/>
              <a:defRPr sz="1600" b="1"/>
            </a:lvl8pPr>
            <a:lvl9pPr marL="365739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5" indent="0">
              <a:buNone/>
              <a:defRPr sz="2000" b="1"/>
            </a:lvl2pPr>
            <a:lvl3pPr marL="914350" indent="0">
              <a:buNone/>
              <a:defRPr sz="1800" b="1"/>
            </a:lvl3pPr>
            <a:lvl4pPr marL="1371524" indent="0">
              <a:buNone/>
              <a:defRPr sz="1600" b="1"/>
            </a:lvl4pPr>
            <a:lvl5pPr marL="1828700" indent="0">
              <a:buNone/>
              <a:defRPr sz="1600" b="1"/>
            </a:lvl5pPr>
            <a:lvl6pPr marL="2285874" indent="0">
              <a:buNone/>
              <a:defRPr sz="1600" b="1"/>
            </a:lvl6pPr>
            <a:lvl7pPr marL="2743049" indent="0">
              <a:buNone/>
              <a:defRPr sz="1600" b="1"/>
            </a:lvl7pPr>
            <a:lvl8pPr marL="3200224" indent="0">
              <a:buNone/>
              <a:defRPr sz="1600" b="1"/>
            </a:lvl8pPr>
            <a:lvl9pPr marL="365739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1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1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5" indent="0">
              <a:buNone/>
              <a:defRPr sz="1200"/>
            </a:lvl2pPr>
            <a:lvl3pPr marL="914350" indent="0">
              <a:buNone/>
              <a:defRPr sz="1000"/>
            </a:lvl3pPr>
            <a:lvl4pPr marL="1371524" indent="0">
              <a:buNone/>
              <a:defRPr sz="900"/>
            </a:lvl4pPr>
            <a:lvl5pPr marL="1828700" indent="0">
              <a:buNone/>
              <a:defRPr sz="900"/>
            </a:lvl5pPr>
            <a:lvl6pPr marL="2285874" indent="0">
              <a:buNone/>
              <a:defRPr sz="900"/>
            </a:lvl6pPr>
            <a:lvl7pPr marL="2743049" indent="0">
              <a:buNone/>
              <a:defRPr sz="900"/>
            </a:lvl7pPr>
            <a:lvl8pPr marL="3200224" indent="0">
              <a:buNone/>
              <a:defRPr sz="900"/>
            </a:lvl8pPr>
            <a:lvl9pPr marL="365739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5" indent="0">
              <a:buNone/>
              <a:defRPr sz="2800"/>
            </a:lvl2pPr>
            <a:lvl3pPr marL="914350" indent="0">
              <a:buNone/>
              <a:defRPr sz="2400"/>
            </a:lvl3pPr>
            <a:lvl4pPr marL="1371524" indent="0">
              <a:buNone/>
              <a:defRPr sz="2000"/>
            </a:lvl4pPr>
            <a:lvl5pPr marL="1828700" indent="0">
              <a:buNone/>
              <a:defRPr sz="2000"/>
            </a:lvl5pPr>
            <a:lvl6pPr marL="2285874" indent="0">
              <a:buNone/>
              <a:defRPr sz="2000"/>
            </a:lvl6pPr>
            <a:lvl7pPr marL="2743049" indent="0">
              <a:buNone/>
              <a:defRPr sz="2000"/>
            </a:lvl7pPr>
            <a:lvl8pPr marL="3200224" indent="0">
              <a:buNone/>
              <a:defRPr sz="2000"/>
            </a:lvl8pPr>
            <a:lvl9pPr marL="365739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5" indent="0">
              <a:buNone/>
              <a:defRPr sz="1200"/>
            </a:lvl2pPr>
            <a:lvl3pPr marL="914350" indent="0">
              <a:buNone/>
              <a:defRPr sz="1000"/>
            </a:lvl3pPr>
            <a:lvl4pPr marL="1371524" indent="0">
              <a:buNone/>
              <a:defRPr sz="900"/>
            </a:lvl4pPr>
            <a:lvl5pPr marL="1828700" indent="0">
              <a:buNone/>
              <a:defRPr sz="900"/>
            </a:lvl5pPr>
            <a:lvl6pPr marL="2285874" indent="0">
              <a:buNone/>
              <a:defRPr sz="900"/>
            </a:lvl6pPr>
            <a:lvl7pPr marL="2743049" indent="0">
              <a:buNone/>
              <a:defRPr sz="900"/>
            </a:lvl7pPr>
            <a:lvl8pPr marL="3200224" indent="0">
              <a:buNone/>
              <a:defRPr sz="900"/>
            </a:lvl8pPr>
            <a:lvl9pPr marL="365739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35" tIns="45717" rIns="91435" bIns="45717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5" tIns="45717" rIns="91435" bIns="45717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35" tIns="45717" rIns="91435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35" tIns="45717" rIns="91435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5" tIns="45717" rIns="91435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5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1" indent="-342881" algn="l" defTabSz="9143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09" indent="-285734" algn="l" defTabSz="91435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8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2" indent="-228588" algn="l" defTabSz="91435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87" indent="-228588" algn="l" defTabSz="91435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62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36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12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86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5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7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9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2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9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7.jpe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oleObject" Target="../embeddings/oleObject11.bin"/><Relationship Id="rId18" Type="http://schemas.openxmlformats.org/officeDocument/2006/relationships/oleObject" Target="../embeddings/oleObject16.bin"/><Relationship Id="rId3" Type="http://schemas.openxmlformats.org/officeDocument/2006/relationships/notesSlide" Target="../notesSlides/notesSlide2.xml"/><Relationship Id="rId21" Type="http://schemas.openxmlformats.org/officeDocument/2006/relationships/oleObject" Target="../embeddings/oleObject17.bin"/><Relationship Id="rId7" Type="http://schemas.openxmlformats.org/officeDocument/2006/relationships/oleObject" Target="../embeddings/oleObject5.bin"/><Relationship Id="rId12" Type="http://schemas.openxmlformats.org/officeDocument/2006/relationships/oleObject" Target="../embeddings/oleObject10.bin"/><Relationship Id="rId17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4.bin"/><Relationship Id="rId20" Type="http://schemas.openxmlformats.org/officeDocument/2006/relationships/image" Target="../media/image22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4.bin"/><Relationship Id="rId15" Type="http://schemas.openxmlformats.org/officeDocument/2006/relationships/oleObject" Target="../embeddings/oleObject13.bin"/><Relationship Id="rId10" Type="http://schemas.openxmlformats.org/officeDocument/2006/relationships/oleObject" Target="../embeddings/oleObject8.bin"/><Relationship Id="rId19" Type="http://schemas.openxmlformats.org/officeDocument/2006/relationships/image" Target="../media/image20.emf"/><Relationship Id="rId4" Type="http://schemas.openxmlformats.org/officeDocument/2006/relationships/image" Target="../media/image21.jpeg"/><Relationship Id="rId9" Type="http://schemas.openxmlformats.org/officeDocument/2006/relationships/oleObject" Target="../embeddings/oleObject7.bin"/><Relationship Id="rId14" Type="http://schemas.openxmlformats.org/officeDocument/2006/relationships/oleObject" Target="../embeddings/oleObject12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oleObject" Target="../embeddings/oleObject23.bin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wmf"/><Relationship Id="rId11" Type="http://schemas.openxmlformats.org/officeDocument/2006/relationships/image" Target="../media/image24.jpeg"/><Relationship Id="rId5" Type="http://schemas.openxmlformats.org/officeDocument/2006/relationships/oleObject" Target="../embeddings/oleObject18.bin"/><Relationship Id="rId10" Type="http://schemas.openxmlformats.org/officeDocument/2006/relationships/oleObject" Target="../embeddings/oleObject22.bin"/><Relationship Id="rId4" Type="http://schemas.openxmlformats.org/officeDocument/2006/relationships/image" Target="../media/image23.jpeg"/><Relationship Id="rId9" Type="http://schemas.openxmlformats.org/officeDocument/2006/relationships/oleObject" Target="../embeddings/oleObject21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13" Type="http://schemas.openxmlformats.org/officeDocument/2006/relationships/oleObject" Target="../embeddings/oleObject31.bin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25.bin"/><Relationship Id="rId12" Type="http://schemas.openxmlformats.org/officeDocument/2006/relationships/oleObject" Target="../embeddings/oleObject3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.wmf"/><Relationship Id="rId11" Type="http://schemas.openxmlformats.org/officeDocument/2006/relationships/oleObject" Target="../embeddings/oleObject29.bin"/><Relationship Id="rId5" Type="http://schemas.openxmlformats.org/officeDocument/2006/relationships/oleObject" Target="../embeddings/oleObject24.bin"/><Relationship Id="rId15" Type="http://schemas.openxmlformats.org/officeDocument/2006/relationships/oleObject" Target="../embeddings/oleObject32.bin"/><Relationship Id="rId10" Type="http://schemas.openxmlformats.org/officeDocument/2006/relationships/oleObject" Target="../embeddings/oleObject28.bin"/><Relationship Id="rId4" Type="http://schemas.openxmlformats.org/officeDocument/2006/relationships/image" Target="../media/image26.jpeg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13" Type="http://schemas.openxmlformats.org/officeDocument/2006/relationships/oleObject" Target="../embeddings/oleObject40.bin"/><Relationship Id="rId3" Type="http://schemas.openxmlformats.org/officeDocument/2006/relationships/image" Target="../media/image28.jpeg"/><Relationship Id="rId7" Type="http://schemas.openxmlformats.org/officeDocument/2006/relationships/oleObject" Target="../embeddings/oleObject34.bin"/><Relationship Id="rId12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6.wmf"/><Relationship Id="rId11" Type="http://schemas.openxmlformats.org/officeDocument/2006/relationships/oleObject" Target="../embeddings/oleObject38.bin"/><Relationship Id="rId5" Type="http://schemas.openxmlformats.org/officeDocument/2006/relationships/oleObject" Target="../embeddings/oleObject33.bin"/><Relationship Id="rId15" Type="http://schemas.openxmlformats.org/officeDocument/2006/relationships/image" Target="../media/image29.png"/><Relationship Id="rId10" Type="http://schemas.openxmlformats.org/officeDocument/2006/relationships/oleObject" Target="../embeddings/oleObject37.bin"/><Relationship Id="rId4" Type="http://schemas.openxmlformats.org/officeDocument/2006/relationships/image" Target="../media/image27.png"/><Relationship Id="rId9" Type="http://schemas.openxmlformats.org/officeDocument/2006/relationships/oleObject" Target="../embeddings/oleObject36.bin"/><Relationship Id="rId14" Type="http://schemas.openxmlformats.org/officeDocument/2006/relationships/oleObject" Target="../embeddings/oleObject4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C:\Users\user\Desktop\open 10.jpg">
            <a:extLst>
              <a:ext uri="{FF2B5EF4-FFF2-40B4-BE49-F238E27FC236}">
                <a16:creationId xmlns:a16="http://schemas.microsoft.com/office/drawing/2014/main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12772" y="707698"/>
            <a:ext cx="9131228" cy="6148127"/>
          </a:xfrm>
          <a:prstGeom prst="rect">
            <a:avLst/>
          </a:prstGeom>
          <a:solidFill>
            <a:srgbClr val="FFC000">
              <a:alpha val="6509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" y="1047661"/>
            <a:ext cx="2434358" cy="15631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2" name="Rectangle 712"/>
          <p:cNvSpPr>
            <a:spLocks noChangeArrowheads="1"/>
          </p:cNvSpPr>
          <p:nvPr/>
        </p:nvSpPr>
        <p:spPr bwMode="auto">
          <a:xfrm rot="21334256">
            <a:off x="5759727" y="1439467"/>
            <a:ext cx="65" cy="3693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8CC4655-6E0F-4F26-B7E5-8E9D7DD717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68" y="98477"/>
            <a:ext cx="1269087" cy="64222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4A74C13-225A-46AB-BA9E-A38487CA6D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0" y="98484"/>
            <a:ext cx="793715" cy="634921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-1246" y="4725"/>
            <a:ext cx="9136941" cy="83139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6603" tIns="23303" rIns="46603" bIns="23303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/>
              <a:t>ДЕЙСТВУЮЩИЕ  КЛАССЫ  </a:t>
            </a:r>
            <a:r>
              <a:rPr lang="ru-RU" sz="1200" dirty="0"/>
              <a:t>ПОЖАРНОЙ ОПАСНОСТИ</a:t>
            </a:r>
          </a:p>
          <a:p>
            <a:r>
              <a:rPr lang="ru-RU" sz="1200" dirty="0"/>
              <a:t>НА ТЕРРИТОРИИ </a:t>
            </a:r>
            <a:r>
              <a:rPr lang="ru-RU" sz="1200" dirty="0" smtClean="0"/>
              <a:t> КРАСНОДАРСКОГО </a:t>
            </a:r>
            <a:r>
              <a:rPr lang="ru-RU" sz="1200" dirty="0"/>
              <a:t>КРАЯ</a:t>
            </a:r>
          </a:p>
          <a:p>
            <a:r>
              <a:rPr lang="ru-RU" sz="1200" dirty="0"/>
              <a:t>(по состоянию на </a:t>
            </a:r>
            <a:r>
              <a:rPr lang="ru-RU" sz="1200" dirty="0" smtClean="0"/>
              <a:t>06-07.09.2023)</a:t>
            </a:r>
            <a:endParaRPr lang="ru-RU" sz="1200" dirty="0"/>
          </a:p>
        </p:txBody>
      </p:sp>
      <p:sp>
        <p:nvSpPr>
          <p:cNvPr id="108" name="TextBox 107"/>
          <p:cNvSpPr txBox="1"/>
          <p:nvPr/>
        </p:nvSpPr>
        <p:spPr>
          <a:xfrm>
            <a:off x="7039084" y="2004268"/>
            <a:ext cx="2096611" cy="24621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выпадения осадков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23560" y="824525"/>
            <a:ext cx="2388200" cy="223136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метеообстановка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7027115" y="852211"/>
            <a:ext cx="2096611" cy="1159369"/>
            <a:chOff x="7016625" y="845335"/>
            <a:chExt cx="2096611" cy="1159369"/>
          </a:xfrm>
        </p:grpSpPr>
        <p:grpSp>
          <p:nvGrpSpPr>
            <p:cNvPr id="188" name="Группа 2"/>
            <p:cNvGrpSpPr>
              <a:grpSpLocks/>
            </p:cNvGrpSpPr>
            <p:nvPr/>
          </p:nvGrpSpPr>
          <p:grpSpPr bwMode="auto">
            <a:xfrm>
              <a:off x="7016625" y="845335"/>
              <a:ext cx="2096611" cy="1159369"/>
              <a:chOff x="3881365" y="5911948"/>
              <a:chExt cx="2016675" cy="581166"/>
            </a:xfrm>
            <a:solidFill>
              <a:schemeClr val="bg1"/>
            </a:solidFill>
          </p:grpSpPr>
          <p:sp>
            <p:nvSpPr>
              <p:cNvPr id="193" name="Прямоугольник 192"/>
              <p:cNvSpPr/>
              <p:nvPr/>
            </p:nvSpPr>
            <p:spPr bwMode="auto">
              <a:xfrm>
                <a:off x="3881365" y="5911948"/>
                <a:ext cx="2016675" cy="581166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6352" tIns="38177" rIns="76352" bIns="38177" anchor="ctr"/>
              <a:lstStyle>
                <a:defPPr>
                  <a:defRPr lang="ru-RU"/>
                </a:defPPr>
                <a:lvl1pPr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8000" indent="-50800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038225" indent="-123825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566863" indent="-195263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097088" indent="-268288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 sz="9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4" name="TextBox 5"/>
              <p:cNvSpPr txBox="1">
                <a:spLocks noChangeArrowheads="1"/>
              </p:cNvSpPr>
              <p:nvPr/>
            </p:nvSpPr>
            <p:spPr bwMode="auto">
              <a:xfrm>
                <a:off x="4049018" y="5936972"/>
                <a:ext cx="1682267" cy="12104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lIns="86738" tIns="43370" rIns="86738" bIns="43370">
                <a:spAutoFit/>
              </a:bodyPr>
              <a:lstStyle>
                <a:lvl1pPr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Условные обозначения</a:t>
                </a:r>
              </a:p>
            </p:txBody>
          </p:sp>
        </p:grpSp>
        <p:sp>
          <p:nvSpPr>
            <p:cNvPr id="189" name="Rectangle 197"/>
            <p:cNvSpPr>
              <a:spLocks noChangeArrowheads="1"/>
            </p:cNvSpPr>
            <p:nvPr/>
          </p:nvSpPr>
          <p:spPr bwMode="auto">
            <a:xfrm>
              <a:off x="7621060" y="1400180"/>
              <a:ext cx="209966" cy="157277"/>
            </a:xfrm>
            <a:prstGeom prst="rect">
              <a:avLst/>
            </a:prstGeom>
            <a:solidFill>
              <a:srgbClr val="FF0000">
                <a:alpha val="65097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endParaRPr lang="ru-RU" altLang="ru-RU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90" name="Rectangle 201"/>
            <p:cNvSpPr>
              <a:spLocks noChangeArrowheads="1"/>
            </p:cNvSpPr>
            <p:nvPr/>
          </p:nvSpPr>
          <p:spPr bwMode="auto">
            <a:xfrm>
              <a:off x="7618825" y="1643056"/>
              <a:ext cx="209966" cy="16008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endParaRPr lang="ru-RU" altLang="ru-RU" dirty="0">
                <a:solidFill>
                  <a:srgbClr val="000000"/>
                </a:solidFill>
              </a:endParaRPr>
            </a:p>
          </p:txBody>
        </p:sp>
        <p:sp>
          <p:nvSpPr>
            <p:cNvPr id="191" name="Text Box 202"/>
            <p:cNvSpPr txBox="1">
              <a:spLocks noChangeArrowheads="1"/>
            </p:cNvSpPr>
            <p:nvPr/>
          </p:nvSpPr>
          <p:spPr bwMode="auto">
            <a:xfrm>
              <a:off x="7921881" y="1323066"/>
              <a:ext cx="864433" cy="246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класс</a:t>
              </a:r>
            </a:p>
          </p:txBody>
        </p:sp>
        <p:sp>
          <p:nvSpPr>
            <p:cNvPr id="192" name="Text Box 208"/>
            <p:cNvSpPr txBox="1">
              <a:spLocks noChangeArrowheads="1"/>
            </p:cNvSpPr>
            <p:nvPr/>
          </p:nvSpPr>
          <p:spPr bwMode="auto">
            <a:xfrm>
              <a:off x="7906222" y="1557577"/>
              <a:ext cx="864433" cy="246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класс</a:t>
              </a:r>
            </a:p>
          </p:txBody>
        </p:sp>
      </p:grpSp>
      <p:graphicFrame>
        <p:nvGraphicFramePr>
          <p:cNvPr id="154" name="Таблица 1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957183"/>
              </p:ext>
            </p:extLst>
          </p:nvPr>
        </p:nvGraphicFramePr>
        <p:xfrm>
          <a:off x="7360" y="5817569"/>
          <a:ext cx="3059832" cy="1043765"/>
        </p:xfrm>
        <a:graphic>
          <a:graphicData uri="http://schemas.openxmlformats.org/drawingml/2006/table">
            <a:tbl>
              <a:tblPr/>
              <a:tblGrid>
                <a:gridCol w="3059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5329">
                <a:tc>
                  <a:txBody>
                    <a:bodyPr/>
                    <a:lstStyle>
                      <a:lvl1pPr defTabSz="9017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0850" defTabSz="9017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01700" defTabSz="9017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5255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0340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606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178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1750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322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Установлена пожароопасность </a:t>
                      </a:r>
                    </a:p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 класса</a:t>
                      </a:r>
                      <a:endParaRPr kumimoji="0" lang="ru-RU" alt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556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+mn-cs"/>
                        </a:rPr>
                        <a:t>-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6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87" name="Freeform 248"/>
          <p:cNvSpPr>
            <a:spLocks/>
          </p:cNvSpPr>
          <p:nvPr/>
        </p:nvSpPr>
        <p:spPr bwMode="auto">
          <a:xfrm rot="21442713">
            <a:off x="5620920" y="2221460"/>
            <a:ext cx="1012743" cy="1185000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95" name="Freeform 252"/>
          <p:cNvSpPr>
            <a:spLocks/>
          </p:cNvSpPr>
          <p:nvPr/>
        </p:nvSpPr>
        <p:spPr bwMode="auto">
          <a:xfrm rot="21334256">
            <a:off x="5197594" y="3621760"/>
            <a:ext cx="1064591" cy="735589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98" name="Freeform 255"/>
          <p:cNvSpPr>
            <a:spLocks noEditPoints="1"/>
          </p:cNvSpPr>
          <p:nvPr/>
        </p:nvSpPr>
        <p:spPr bwMode="auto">
          <a:xfrm rot="21334256">
            <a:off x="5182501" y="3237083"/>
            <a:ext cx="975545" cy="630502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00" name="Freeform 257"/>
          <p:cNvSpPr>
            <a:spLocks/>
          </p:cNvSpPr>
          <p:nvPr/>
        </p:nvSpPr>
        <p:spPr bwMode="auto">
          <a:xfrm rot="21334256">
            <a:off x="3103826" y="2121331"/>
            <a:ext cx="1405406" cy="1077138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05" name="Freeform 262"/>
          <p:cNvSpPr>
            <a:spLocks/>
          </p:cNvSpPr>
          <p:nvPr/>
        </p:nvSpPr>
        <p:spPr bwMode="auto">
          <a:xfrm rot="21334256">
            <a:off x="5056312" y="3944047"/>
            <a:ext cx="1197170" cy="1040534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07" name="Freeform 264"/>
          <p:cNvSpPr>
            <a:spLocks noEditPoints="1"/>
          </p:cNvSpPr>
          <p:nvPr/>
        </p:nvSpPr>
        <p:spPr bwMode="auto">
          <a:xfrm rot="21334256">
            <a:off x="5803761" y="4601284"/>
            <a:ext cx="714344" cy="1386694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10" name="Freeform 267"/>
          <p:cNvSpPr>
            <a:spLocks noEditPoints="1"/>
          </p:cNvSpPr>
          <p:nvPr/>
        </p:nvSpPr>
        <p:spPr bwMode="auto">
          <a:xfrm rot="21334256">
            <a:off x="5839797" y="3884878"/>
            <a:ext cx="908265" cy="1444386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11" name="Freeform 268"/>
          <p:cNvSpPr>
            <a:spLocks/>
          </p:cNvSpPr>
          <p:nvPr/>
        </p:nvSpPr>
        <p:spPr bwMode="auto">
          <a:xfrm rot="21334256">
            <a:off x="5266313" y="2239620"/>
            <a:ext cx="947842" cy="1234218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17" name="Freeform 275"/>
          <p:cNvSpPr>
            <a:spLocks noEditPoints="1"/>
          </p:cNvSpPr>
          <p:nvPr/>
        </p:nvSpPr>
        <p:spPr bwMode="auto">
          <a:xfrm rot="21334256">
            <a:off x="6033796" y="4238867"/>
            <a:ext cx="482825" cy="578990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21" name="Freeform 280"/>
          <p:cNvSpPr>
            <a:spLocks/>
          </p:cNvSpPr>
          <p:nvPr/>
        </p:nvSpPr>
        <p:spPr bwMode="auto">
          <a:xfrm rot="21334256">
            <a:off x="4818266" y="3308228"/>
            <a:ext cx="633215" cy="807702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25" name="Freeform 285"/>
          <p:cNvSpPr>
            <a:spLocks/>
          </p:cNvSpPr>
          <p:nvPr/>
        </p:nvSpPr>
        <p:spPr bwMode="auto">
          <a:xfrm rot="21334256">
            <a:off x="6352348" y="4195849"/>
            <a:ext cx="645088" cy="832429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30" name="Rectangle 670"/>
          <p:cNvSpPr>
            <a:spLocks noChangeArrowheads="1"/>
          </p:cNvSpPr>
          <p:nvPr/>
        </p:nvSpPr>
        <p:spPr bwMode="auto">
          <a:xfrm>
            <a:off x="3419872" y="2460659"/>
            <a:ext cx="432970" cy="9233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1" name="Rectangle 793"/>
          <p:cNvSpPr>
            <a:spLocks noChangeArrowheads="1"/>
          </p:cNvSpPr>
          <p:nvPr/>
        </p:nvSpPr>
        <p:spPr bwMode="auto">
          <a:xfrm>
            <a:off x="5625091" y="3068960"/>
            <a:ext cx="603093" cy="9233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443" name="Rectangle 808"/>
          <p:cNvSpPr>
            <a:spLocks noChangeArrowheads="1"/>
          </p:cNvSpPr>
          <p:nvPr/>
        </p:nvSpPr>
        <p:spPr bwMode="auto">
          <a:xfrm>
            <a:off x="6036862" y="4021430"/>
            <a:ext cx="579999" cy="9233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Новокубанский</a:t>
            </a:r>
          </a:p>
        </p:txBody>
      </p:sp>
      <p:sp>
        <p:nvSpPr>
          <p:cNvPr id="448" name="Rectangle 833"/>
          <p:cNvSpPr>
            <a:spLocks noChangeArrowheads="1"/>
          </p:cNvSpPr>
          <p:nvPr/>
        </p:nvSpPr>
        <p:spPr bwMode="auto">
          <a:xfrm>
            <a:off x="5479758" y="3570157"/>
            <a:ext cx="460394" cy="9233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449" name="Rectangle 834"/>
          <p:cNvSpPr>
            <a:spLocks noChangeArrowheads="1"/>
          </p:cNvSpPr>
          <p:nvPr/>
        </p:nvSpPr>
        <p:spPr bwMode="auto">
          <a:xfrm>
            <a:off x="6516216" y="4440478"/>
            <a:ext cx="331340" cy="120326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Успенский</a:t>
            </a:r>
          </a:p>
        </p:txBody>
      </p:sp>
      <p:sp>
        <p:nvSpPr>
          <p:cNvPr id="451" name="Rectangle 843"/>
          <p:cNvSpPr>
            <a:spLocks noChangeArrowheads="1"/>
          </p:cNvSpPr>
          <p:nvPr/>
        </p:nvSpPr>
        <p:spPr bwMode="auto">
          <a:xfrm>
            <a:off x="5940152" y="2688595"/>
            <a:ext cx="495478" cy="9233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b="1" i="1" dirty="0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6" name="Rectangle 862"/>
          <p:cNvSpPr>
            <a:spLocks noChangeArrowheads="1"/>
          </p:cNvSpPr>
          <p:nvPr/>
        </p:nvSpPr>
        <p:spPr bwMode="auto">
          <a:xfrm>
            <a:off x="5578457" y="3840247"/>
            <a:ext cx="563835" cy="9233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0" name="Rectangle 895"/>
          <p:cNvSpPr>
            <a:spLocks noChangeArrowheads="1"/>
          </p:cNvSpPr>
          <p:nvPr/>
        </p:nvSpPr>
        <p:spPr bwMode="auto">
          <a:xfrm>
            <a:off x="4932040" y="3480683"/>
            <a:ext cx="456600" cy="9233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5" name="Rectangle 976"/>
          <p:cNvSpPr>
            <a:spLocks noChangeArrowheads="1"/>
          </p:cNvSpPr>
          <p:nvPr/>
        </p:nvSpPr>
        <p:spPr bwMode="auto">
          <a:xfrm>
            <a:off x="6057460" y="4344779"/>
            <a:ext cx="458756" cy="9233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Армавир</a:t>
            </a:r>
          </a:p>
        </p:txBody>
      </p:sp>
      <p:sp>
        <p:nvSpPr>
          <p:cNvPr id="466" name="Rectangle 766"/>
          <p:cNvSpPr>
            <a:spLocks noChangeArrowheads="1"/>
          </p:cNvSpPr>
          <p:nvPr/>
        </p:nvSpPr>
        <p:spPr bwMode="auto">
          <a:xfrm>
            <a:off x="5938253" y="5064859"/>
            <a:ext cx="433947" cy="9233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Лабинский</a:t>
            </a:r>
          </a:p>
        </p:txBody>
      </p:sp>
      <p:sp>
        <p:nvSpPr>
          <p:cNvPr id="467" name="Rectangle 766"/>
          <p:cNvSpPr>
            <a:spLocks noChangeArrowheads="1"/>
          </p:cNvSpPr>
          <p:nvPr/>
        </p:nvSpPr>
        <p:spPr bwMode="auto">
          <a:xfrm>
            <a:off x="5401012" y="4217461"/>
            <a:ext cx="466808" cy="9233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5" name="Таблица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5752127"/>
              </p:ext>
            </p:extLst>
          </p:nvPr>
        </p:nvGraphicFramePr>
        <p:xfrm>
          <a:off x="6026972" y="5513784"/>
          <a:ext cx="3117028" cy="1371600"/>
        </p:xfrm>
        <a:graphic>
          <a:graphicData uri="http://schemas.openxmlformats.org/drawingml/2006/table">
            <a:tbl>
              <a:tblPr/>
              <a:tblGrid>
                <a:gridCol w="31170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6400">
                <a:tc>
                  <a:txBody>
                    <a:bodyPr/>
                    <a:lstStyle>
                      <a:lvl1pPr defTabSz="9017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0850" defTabSz="9017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01700" defTabSz="9017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5255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0340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606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178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1750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322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Установлена пожароопасность </a:t>
                      </a:r>
                    </a:p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5 класса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116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МО Новокубанский, Успенский,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Курганинский,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Лабинский, Каневской, Белоглинский, Новопокровский, Кавказский, Тбилисский, Гулькевичский районы и г. Армавир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MS Mincho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0" name="Freeform 275"/>
          <p:cNvSpPr>
            <a:spLocks noEditPoints="1"/>
          </p:cNvSpPr>
          <p:nvPr/>
        </p:nvSpPr>
        <p:spPr bwMode="auto">
          <a:xfrm rot="21334256">
            <a:off x="6186196" y="4391267"/>
            <a:ext cx="482825" cy="578990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029" y="2226553"/>
            <a:ext cx="2113019" cy="14278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0065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10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/>
          <a:stretch/>
        </p:blipFill>
        <p:spPr bwMode="auto">
          <a:xfrm>
            <a:off x="10839" y="714135"/>
            <a:ext cx="9133161" cy="612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600115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797" tIns="37398" rIns="74797" bIns="37398" anchor="ctr"/>
          <a:lstStyle/>
          <a:p>
            <a:pPr algn="ctr" defTabSz="633463"/>
            <a:r>
              <a:rPr lang="ru-RU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</a:t>
            </a:r>
          </a:p>
          <a:p>
            <a:pPr algn="ctr" defTabSz="633463"/>
            <a:r>
              <a:rPr lang="ru-RU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ЗАМОРОЗКАМ НА ТЕРРИТОРИИ КРАСНОДАРСКОГО КРАЯ</a:t>
            </a:r>
          </a:p>
        </p:txBody>
      </p:sp>
      <p:sp>
        <p:nvSpPr>
          <p:cNvPr id="195" name="Text Box 2"/>
          <p:cNvSpPr txBox="1">
            <a:spLocks noChangeArrowheads="1"/>
          </p:cNvSpPr>
          <p:nvPr/>
        </p:nvSpPr>
        <p:spPr bwMode="auto">
          <a:xfrm>
            <a:off x="-1" y="0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</a:rPr>
              <a:t>ИНФОРМАЦИОННЫЕ МАТЕРИАЛЫ ПО РИСКУ ВОЗНИКНОВЕНИЯ </a:t>
            </a:r>
          </a:p>
          <a:p>
            <a:r>
              <a:rPr lang="ru-RU" sz="1200" dirty="0">
                <a:solidFill>
                  <a:schemeClr val="bg1"/>
                </a:solidFill>
              </a:rPr>
              <a:t>ЛЕСНЫХ И </a:t>
            </a:r>
            <a:r>
              <a:rPr lang="ru-RU" sz="1200" dirty="0" smtClean="0">
                <a:solidFill>
                  <a:schemeClr val="bg1"/>
                </a:solidFill>
              </a:rPr>
              <a:t>ЛАНДШАФТНЫХ </a:t>
            </a:r>
            <a:r>
              <a:rPr lang="ru-RU" sz="1200" dirty="0">
                <a:solidFill>
                  <a:schemeClr val="bg1"/>
                </a:solidFill>
              </a:rPr>
              <a:t>ПОЖАРОВ </a:t>
            </a:r>
            <a:r>
              <a:rPr lang="ru-RU" sz="1200" dirty="0" smtClean="0">
                <a:solidFill>
                  <a:schemeClr val="bg1"/>
                </a:solidFill>
              </a:rPr>
              <a:t>НА ТЕРРИТОРИИ  </a:t>
            </a:r>
            <a:r>
              <a:rPr lang="ru-RU" sz="1200" dirty="0">
                <a:solidFill>
                  <a:schemeClr val="bg1"/>
                </a:solidFill>
              </a:rPr>
              <a:t>КРАСНОДАРСКОГО </a:t>
            </a:r>
            <a:r>
              <a:rPr lang="ru-RU" sz="1200" dirty="0" smtClean="0">
                <a:solidFill>
                  <a:schemeClr val="bg1"/>
                </a:solidFill>
              </a:rPr>
              <a:t> КРАЯ</a:t>
            </a:r>
            <a:endParaRPr lang="ru-RU" sz="1200" dirty="0">
              <a:solidFill>
                <a:schemeClr val="bg1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956028" y="4393963"/>
            <a:ext cx="2173688" cy="2448271"/>
            <a:chOff x="6948717" y="4365106"/>
            <a:chExt cx="2173688" cy="2448271"/>
          </a:xfrm>
        </p:grpSpPr>
        <p:pic>
          <p:nvPicPr>
            <p:cNvPr id="126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71" t="14112" r="13736" b="11921"/>
            <a:stretch/>
          </p:blipFill>
          <p:spPr bwMode="auto">
            <a:xfrm>
              <a:off x="8477075" y="4996353"/>
              <a:ext cx="164151" cy="164827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8" name="Прямоугольник 127"/>
            <p:cNvSpPr/>
            <p:nvPr/>
          </p:nvSpPr>
          <p:spPr bwMode="auto">
            <a:xfrm>
              <a:off x="6951010" y="4583850"/>
              <a:ext cx="2156314" cy="222952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15" tIns="38858" rIns="77715" bIns="38858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endParaRPr lang="ru-RU" sz="9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" name="TextBox 5"/>
            <p:cNvSpPr txBox="1">
              <a:spLocks noChangeArrowheads="1"/>
            </p:cNvSpPr>
            <p:nvPr/>
          </p:nvSpPr>
          <p:spPr bwMode="auto">
            <a:xfrm>
              <a:off x="6948717" y="4365106"/>
              <a:ext cx="2159789" cy="164884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15" tIns="38858" rIns="77715" bIns="38858" anchor="ctr"/>
            <a:lstStyle>
              <a:defPPr>
                <a:defRPr lang="ru-RU"/>
              </a:defPPr>
              <a:lvl1pPr algn="ctr" defTabSz="1038225" fontAlgn="base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08000" indent="-50800" defTabSz="1038225" fontAlgn="base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lt1"/>
                  </a:solidFill>
                </a:defRPr>
              </a:lvl2pPr>
              <a:lvl3pPr marL="1038225" indent="-123825" defTabSz="1038225" fontAlgn="base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lt1"/>
                  </a:solidFill>
                </a:defRPr>
              </a:lvl3pPr>
              <a:lvl4pPr marL="1566863" indent="-195263" defTabSz="1038225" fontAlgn="base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lt1"/>
                  </a:solidFill>
                </a:defRPr>
              </a:lvl4pPr>
              <a:lvl5pPr marL="2097088" indent="-268288" defTabSz="1038225" fontAlgn="base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lt1"/>
                  </a:solidFill>
                </a:defRPr>
              </a:lvl5pPr>
              <a:lvl6pPr marL="2286000" defTabSz="914400">
                <a:defRPr sz="2100">
                  <a:solidFill>
                    <a:schemeClr val="lt1"/>
                  </a:solidFill>
                </a:defRPr>
              </a:lvl6pPr>
              <a:lvl7pPr marL="2743200" defTabSz="914400">
                <a:defRPr sz="2100">
                  <a:solidFill>
                    <a:schemeClr val="lt1"/>
                  </a:solidFill>
                </a:defRPr>
              </a:lvl7pPr>
              <a:lvl8pPr marL="3200400" defTabSz="914400">
                <a:defRPr sz="2100">
                  <a:solidFill>
                    <a:schemeClr val="lt1"/>
                  </a:solidFill>
                </a:defRPr>
              </a:lvl8pPr>
              <a:lvl9pPr marL="3657600" defTabSz="914400">
                <a:defRPr sz="2100">
                  <a:solidFill>
                    <a:schemeClr val="lt1"/>
                  </a:solidFill>
                </a:defRPr>
              </a:lvl9pPr>
            </a:lstStyle>
            <a:p>
              <a:r>
                <a:rPr lang="ru-RU" sz="9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sp>
          <p:nvSpPr>
            <p:cNvPr id="130" name="TextBox 5"/>
            <p:cNvSpPr txBox="1">
              <a:spLocks noChangeArrowheads="1"/>
            </p:cNvSpPr>
            <p:nvPr/>
          </p:nvSpPr>
          <p:spPr bwMode="auto">
            <a:xfrm>
              <a:off x="7429195" y="4572002"/>
              <a:ext cx="1628916" cy="47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51147" rIns="0" bIns="51147">
              <a:spAutoFit/>
            </a:bodyPr>
            <a:lstStyle>
              <a:lvl1pPr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Границы </a:t>
              </a:r>
              <a:r>
                <a:rPr lang="ru-RU" sz="8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МО, </a:t>
              </a:r>
              <a:r>
                <a:rPr lang="ru-RU" sz="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подверженных риску возникновения пожаров в плавневой зоне </a:t>
              </a:r>
            </a:p>
          </p:txBody>
        </p:sp>
        <p:sp>
          <p:nvSpPr>
            <p:cNvPr id="134" name="TextBox 5"/>
            <p:cNvSpPr txBox="1">
              <a:spLocks noChangeArrowheads="1"/>
            </p:cNvSpPr>
            <p:nvPr/>
          </p:nvSpPr>
          <p:spPr bwMode="auto">
            <a:xfrm>
              <a:off x="7447879" y="6015170"/>
              <a:ext cx="1508837" cy="226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51147" rIns="0" bIns="51147">
              <a:spAutoFit/>
            </a:bodyPr>
            <a:lstStyle>
              <a:lvl1pPr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Природный </a:t>
              </a:r>
              <a:r>
                <a:rPr lang="ru-RU" sz="8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заповедник «</a:t>
              </a:r>
              <a:r>
                <a:rPr lang="ru-RU" sz="80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Утриш</a:t>
              </a:r>
              <a:r>
                <a:rPr lang="ru-RU" sz="8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»</a:t>
              </a:r>
              <a:endPara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Полилиния 134"/>
            <p:cNvSpPr/>
            <p:nvPr/>
          </p:nvSpPr>
          <p:spPr>
            <a:xfrm>
              <a:off x="7052202" y="5184884"/>
              <a:ext cx="333375" cy="231483"/>
            </a:xfrm>
            <a:custGeom>
              <a:avLst/>
              <a:gdLst>
                <a:gd name="connsiteX0" fmla="*/ 0 w 933450"/>
                <a:gd name="connsiteY0" fmla="*/ 280987 h 1109662"/>
                <a:gd name="connsiteX1" fmla="*/ 0 w 933450"/>
                <a:gd name="connsiteY1" fmla="*/ 280987 h 1109662"/>
                <a:gd name="connsiteX2" fmla="*/ 147637 w 933450"/>
                <a:gd name="connsiteY2" fmla="*/ 347662 h 1109662"/>
                <a:gd name="connsiteX3" fmla="*/ 271462 w 933450"/>
                <a:gd name="connsiteY3" fmla="*/ 409575 h 1109662"/>
                <a:gd name="connsiteX4" fmla="*/ 390525 w 933450"/>
                <a:gd name="connsiteY4" fmla="*/ 504825 h 1109662"/>
                <a:gd name="connsiteX5" fmla="*/ 452437 w 933450"/>
                <a:gd name="connsiteY5" fmla="*/ 566737 h 1109662"/>
                <a:gd name="connsiteX6" fmla="*/ 442912 w 933450"/>
                <a:gd name="connsiteY6" fmla="*/ 647700 h 1109662"/>
                <a:gd name="connsiteX7" fmla="*/ 414337 w 933450"/>
                <a:gd name="connsiteY7" fmla="*/ 671512 h 1109662"/>
                <a:gd name="connsiteX8" fmla="*/ 509587 w 933450"/>
                <a:gd name="connsiteY8" fmla="*/ 766762 h 1109662"/>
                <a:gd name="connsiteX9" fmla="*/ 576262 w 933450"/>
                <a:gd name="connsiteY9" fmla="*/ 952500 h 1109662"/>
                <a:gd name="connsiteX10" fmla="*/ 614362 w 933450"/>
                <a:gd name="connsiteY10" fmla="*/ 1004887 h 1109662"/>
                <a:gd name="connsiteX11" fmla="*/ 690562 w 933450"/>
                <a:gd name="connsiteY11" fmla="*/ 1066800 h 1109662"/>
                <a:gd name="connsiteX12" fmla="*/ 738187 w 933450"/>
                <a:gd name="connsiteY12" fmla="*/ 1109662 h 1109662"/>
                <a:gd name="connsiteX13" fmla="*/ 762000 w 933450"/>
                <a:gd name="connsiteY13" fmla="*/ 957262 h 1109662"/>
                <a:gd name="connsiteX14" fmla="*/ 723900 w 933450"/>
                <a:gd name="connsiteY14" fmla="*/ 895350 h 1109662"/>
                <a:gd name="connsiteX15" fmla="*/ 647700 w 933450"/>
                <a:gd name="connsiteY15" fmla="*/ 838200 h 1109662"/>
                <a:gd name="connsiteX16" fmla="*/ 690562 w 933450"/>
                <a:gd name="connsiteY16" fmla="*/ 795337 h 1109662"/>
                <a:gd name="connsiteX17" fmla="*/ 728662 w 933450"/>
                <a:gd name="connsiteY17" fmla="*/ 723900 h 1109662"/>
                <a:gd name="connsiteX18" fmla="*/ 733425 w 933450"/>
                <a:gd name="connsiteY18" fmla="*/ 619125 h 1109662"/>
                <a:gd name="connsiteX19" fmla="*/ 800100 w 933450"/>
                <a:gd name="connsiteY19" fmla="*/ 619125 h 1109662"/>
                <a:gd name="connsiteX20" fmla="*/ 766762 w 933450"/>
                <a:gd name="connsiteY20" fmla="*/ 495300 h 1109662"/>
                <a:gd name="connsiteX21" fmla="*/ 800100 w 933450"/>
                <a:gd name="connsiteY21" fmla="*/ 447675 h 1109662"/>
                <a:gd name="connsiteX22" fmla="*/ 895350 w 933450"/>
                <a:gd name="connsiteY22" fmla="*/ 466725 h 1109662"/>
                <a:gd name="connsiteX23" fmla="*/ 933450 w 933450"/>
                <a:gd name="connsiteY23" fmla="*/ 395287 h 1109662"/>
                <a:gd name="connsiteX24" fmla="*/ 933450 w 933450"/>
                <a:gd name="connsiteY24" fmla="*/ 376237 h 1109662"/>
                <a:gd name="connsiteX25" fmla="*/ 819150 w 933450"/>
                <a:gd name="connsiteY25" fmla="*/ 352425 h 1109662"/>
                <a:gd name="connsiteX26" fmla="*/ 804862 w 933450"/>
                <a:gd name="connsiteY26" fmla="*/ 314325 h 1109662"/>
                <a:gd name="connsiteX27" fmla="*/ 733425 w 933450"/>
                <a:gd name="connsiteY27" fmla="*/ 261937 h 1109662"/>
                <a:gd name="connsiteX28" fmla="*/ 714375 w 933450"/>
                <a:gd name="connsiteY28" fmla="*/ 195262 h 1109662"/>
                <a:gd name="connsiteX29" fmla="*/ 704850 w 933450"/>
                <a:gd name="connsiteY29" fmla="*/ 95250 h 1109662"/>
                <a:gd name="connsiteX30" fmla="*/ 690562 w 933450"/>
                <a:gd name="connsiteY30" fmla="*/ 33337 h 1109662"/>
                <a:gd name="connsiteX31" fmla="*/ 609600 w 933450"/>
                <a:gd name="connsiteY31" fmla="*/ 23812 h 1109662"/>
                <a:gd name="connsiteX32" fmla="*/ 576262 w 933450"/>
                <a:gd name="connsiteY32" fmla="*/ 0 h 1109662"/>
                <a:gd name="connsiteX33" fmla="*/ 485775 w 933450"/>
                <a:gd name="connsiteY33" fmla="*/ 19050 h 1109662"/>
                <a:gd name="connsiteX34" fmla="*/ 419100 w 933450"/>
                <a:gd name="connsiteY34" fmla="*/ 95250 h 1109662"/>
                <a:gd name="connsiteX35" fmla="*/ 357187 w 933450"/>
                <a:gd name="connsiteY35" fmla="*/ 128587 h 1109662"/>
                <a:gd name="connsiteX36" fmla="*/ 304800 w 933450"/>
                <a:gd name="connsiteY36" fmla="*/ 190500 h 1109662"/>
                <a:gd name="connsiteX37" fmla="*/ 276225 w 933450"/>
                <a:gd name="connsiteY37" fmla="*/ 223837 h 1109662"/>
                <a:gd name="connsiteX38" fmla="*/ 195262 w 933450"/>
                <a:gd name="connsiteY38" fmla="*/ 204787 h 1109662"/>
                <a:gd name="connsiteX39" fmla="*/ 185737 w 933450"/>
                <a:gd name="connsiteY39" fmla="*/ 271462 h 1109662"/>
                <a:gd name="connsiteX40" fmla="*/ 71437 w 933450"/>
                <a:gd name="connsiteY40" fmla="*/ 261937 h 1109662"/>
                <a:gd name="connsiteX41" fmla="*/ 0 w 933450"/>
                <a:gd name="connsiteY41" fmla="*/ 280987 h 110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33450" h="1109662">
                  <a:moveTo>
                    <a:pt x="0" y="280987"/>
                  </a:moveTo>
                  <a:lnTo>
                    <a:pt x="0" y="280987"/>
                  </a:lnTo>
                  <a:lnTo>
                    <a:pt x="147637" y="347662"/>
                  </a:lnTo>
                  <a:lnTo>
                    <a:pt x="271462" y="409575"/>
                  </a:lnTo>
                  <a:lnTo>
                    <a:pt x="390525" y="504825"/>
                  </a:lnTo>
                  <a:lnTo>
                    <a:pt x="452437" y="566737"/>
                  </a:lnTo>
                  <a:lnTo>
                    <a:pt x="442912" y="647700"/>
                  </a:lnTo>
                  <a:lnTo>
                    <a:pt x="414337" y="671512"/>
                  </a:lnTo>
                  <a:lnTo>
                    <a:pt x="509587" y="766762"/>
                  </a:lnTo>
                  <a:lnTo>
                    <a:pt x="576262" y="952500"/>
                  </a:lnTo>
                  <a:lnTo>
                    <a:pt x="614362" y="1004887"/>
                  </a:lnTo>
                  <a:lnTo>
                    <a:pt x="690562" y="1066800"/>
                  </a:lnTo>
                  <a:lnTo>
                    <a:pt x="738187" y="1109662"/>
                  </a:lnTo>
                  <a:lnTo>
                    <a:pt x="762000" y="957262"/>
                  </a:lnTo>
                  <a:lnTo>
                    <a:pt x="723900" y="895350"/>
                  </a:lnTo>
                  <a:lnTo>
                    <a:pt x="647700" y="838200"/>
                  </a:lnTo>
                  <a:lnTo>
                    <a:pt x="690562" y="795337"/>
                  </a:lnTo>
                  <a:lnTo>
                    <a:pt x="728662" y="723900"/>
                  </a:lnTo>
                  <a:lnTo>
                    <a:pt x="733425" y="619125"/>
                  </a:lnTo>
                  <a:lnTo>
                    <a:pt x="800100" y="619125"/>
                  </a:lnTo>
                  <a:lnTo>
                    <a:pt x="766762" y="495300"/>
                  </a:lnTo>
                  <a:lnTo>
                    <a:pt x="800100" y="447675"/>
                  </a:lnTo>
                  <a:lnTo>
                    <a:pt x="895350" y="466725"/>
                  </a:lnTo>
                  <a:lnTo>
                    <a:pt x="933450" y="395287"/>
                  </a:lnTo>
                  <a:lnTo>
                    <a:pt x="933450" y="376237"/>
                  </a:lnTo>
                  <a:lnTo>
                    <a:pt x="819150" y="352425"/>
                  </a:lnTo>
                  <a:lnTo>
                    <a:pt x="804862" y="314325"/>
                  </a:lnTo>
                  <a:lnTo>
                    <a:pt x="733425" y="261937"/>
                  </a:lnTo>
                  <a:lnTo>
                    <a:pt x="714375" y="195262"/>
                  </a:lnTo>
                  <a:lnTo>
                    <a:pt x="704850" y="95250"/>
                  </a:lnTo>
                  <a:lnTo>
                    <a:pt x="690562" y="33337"/>
                  </a:lnTo>
                  <a:lnTo>
                    <a:pt x="609600" y="23812"/>
                  </a:lnTo>
                  <a:lnTo>
                    <a:pt x="576262" y="0"/>
                  </a:lnTo>
                  <a:lnTo>
                    <a:pt x="485775" y="19050"/>
                  </a:lnTo>
                  <a:lnTo>
                    <a:pt x="419100" y="95250"/>
                  </a:lnTo>
                  <a:lnTo>
                    <a:pt x="357187" y="128587"/>
                  </a:lnTo>
                  <a:lnTo>
                    <a:pt x="304800" y="190500"/>
                  </a:lnTo>
                  <a:lnTo>
                    <a:pt x="276225" y="223837"/>
                  </a:lnTo>
                  <a:lnTo>
                    <a:pt x="195262" y="204787"/>
                  </a:lnTo>
                  <a:lnTo>
                    <a:pt x="185737" y="271462"/>
                  </a:lnTo>
                  <a:lnTo>
                    <a:pt x="71437" y="261937"/>
                  </a:lnTo>
                  <a:lnTo>
                    <a:pt x="0" y="28098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1" name="TextBox 5"/>
            <p:cNvSpPr txBox="1">
              <a:spLocks noChangeArrowheads="1"/>
            </p:cNvSpPr>
            <p:nvPr/>
          </p:nvSpPr>
          <p:spPr bwMode="auto">
            <a:xfrm>
              <a:off x="7454580" y="6270083"/>
              <a:ext cx="1508837" cy="226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51147" rIns="0" bIns="51147">
              <a:spAutoFit/>
            </a:bodyPr>
            <a:lstStyle>
              <a:lvl1pPr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8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Сочинский национальный </a:t>
              </a:r>
              <a:r>
                <a:rPr lang="ru-RU" sz="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парк</a:t>
              </a:r>
            </a:p>
          </p:txBody>
        </p:sp>
        <p:sp>
          <p:nvSpPr>
            <p:cNvPr id="150" name="TextBox 5"/>
            <p:cNvSpPr txBox="1">
              <a:spLocks noChangeArrowheads="1"/>
            </p:cNvSpPr>
            <p:nvPr/>
          </p:nvSpPr>
          <p:spPr bwMode="auto">
            <a:xfrm>
              <a:off x="7454570" y="6502999"/>
              <a:ext cx="1603541" cy="226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51147" rIns="0" bIns="51147">
              <a:spAutoFit/>
            </a:bodyPr>
            <a:lstStyle>
              <a:lvl1pPr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Кавказский </a:t>
              </a:r>
              <a:r>
                <a:rPr lang="ru-RU" sz="8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биосферный </a:t>
              </a:r>
              <a:r>
                <a:rPr lang="ru-RU" sz="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заповедник</a:t>
              </a:r>
            </a:p>
          </p:txBody>
        </p:sp>
        <p:sp>
          <p:nvSpPr>
            <p:cNvPr id="124" name="TextBox 5"/>
            <p:cNvSpPr txBox="1">
              <a:spLocks noChangeArrowheads="1"/>
            </p:cNvSpPr>
            <p:nvPr/>
          </p:nvSpPr>
          <p:spPr bwMode="auto">
            <a:xfrm>
              <a:off x="7447879" y="4992661"/>
              <a:ext cx="1630691" cy="59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51147" rIns="0" bIns="51147">
              <a:spAutoFit/>
            </a:bodyPr>
            <a:lstStyle>
              <a:lvl1pPr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Границы </a:t>
              </a:r>
              <a:r>
                <a:rPr lang="ru-RU" sz="8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МО, </a:t>
              </a:r>
              <a:r>
                <a:rPr lang="ru-RU" sz="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подверженных риску возникновения лесных </a:t>
              </a:r>
              <a:r>
                <a:rPr lang="ru-RU" sz="8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пожаров, закрепленные Постановлением Губернатора №182 от 31.03.2021</a:t>
              </a:r>
              <a:endPara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" name="TextBox 5"/>
            <p:cNvSpPr txBox="1">
              <a:spLocks noChangeArrowheads="1"/>
            </p:cNvSpPr>
            <p:nvPr/>
          </p:nvSpPr>
          <p:spPr bwMode="auto">
            <a:xfrm>
              <a:off x="7454570" y="5548257"/>
              <a:ext cx="1667835" cy="47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51147" rIns="0" bIns="51147">
              <a:spAutoFit/>
            </a:bodyPr>
            <a:lstStyle>
              <a:lvl1pPr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Границы </a:t>
              </a:r>
              <a:r>
                <a:rPr lang="ru-RU" sz="8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МО, подверженных </a:t>
              </a:r>
              <a:r>
                <a:rPr lang="ru-RU" sz="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риску возникновения лесных </a:t>
              </a:r>
              <a:r>
                <a:rPr lang="ru-RU" sz="8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пожаров на основании статистических данных </a:t>
              </a:r>
              <a:endPara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" name="Полилиния 152"/>
            <p:cNvSpPr/>
            <p:nvPr/>
          </p:nvSpPr>
          <p:spPr>
            <a:xfrm>
              <a:off x="7048518" y="5616932"/>
              <a:ext cx="333375" cy="231483"/>
            </a:xfrm>
            <a:custGeom>
              <a:avLst/>
              <a:gdLst>
                <a:gd name="connsiteX0" fmla="*/ 0 w 933450"/>
                <a:gd name="connsiteY0" fmla="*/ 280987 h 1109662"/>
                <a:gd name="connsiteX1" fmla="*/ 0 w 933450"/>
                <a:gd name="connsiteY1" fmla="*/ 280987 h 1109662"/>
                <a:gd name="connsiteX2" fmla="*/ 147637 w 933450"/>
                <a:gd name="connsiteY2" fmla="*/ 347662 h 1109662"/>
                <a:gd name="connsiteX3" fmla="*/ 271462 w 933450"/>
                <a:gd name="connsiteY3" fmla="*/ 409575 h 1109662"/>
                <a:gd name="connsiteX4" fmla="*/ 390525 w 933450"/>
                <a:gd name="connsiteY4" fmla="*/ 504825 h 1109662"/>
                <a:gd name="connsiteX5" fmla="*/ 452437 w 933450"/>
                <a:gd name="connsiteY5" fmla="*/ 566737 h 1109662"/>
                <a:gd name="connsiteX6" fmla="*/ 442912 w 933450"/>
                <a:gd name="connsiteY6" fmla="*/ 647700 h 1109662"/>
                <a:gd name="connsiteX7" fmla="*/ 414337 w 933450"/>
                <a:gd name="connsiteY7" fmla="*/ 671512 h 1109662"/>
                <a:gd name="connsiteX8" fmla="*/ 509587 w 933450"/>
                <a:gd name="connsiteY8" fmla="*/ 766762 h 1109662"/>
                <a:gd name="connsiteX9" fmla="*/ 576262 w 933450"/>
                <a:gd name="connsiteY9" fmla="*/ 952500 h 1109662"/>
                <a:gd name="connsiteX10" fmla="*/ 614362 w 933450"/>
                <a:gd name="connsiteY10" fmla="*/ 1004887 h 1109662"/>
                <a:gd name="connsiteX11" fmla="*/ 690562 w 933450"/>
                <a:gd name="connsiteY11" fmla="*/ 1066800 h 1109662"/>
                <a:gd name="connsiteX12" fmla="*/ 738187 w 933450"/>
                <a:gd name="connsiteY12" fmla="*/ 1109662 h 1109662"/>
                <a:gd name="connsiteX13" fmla="*/ 762000 w 933450"/>
                <a:gd name="connsiteY13" fmla="*/ 957262 h 1109662"/>
                <a:gd name="connsiteX14" fmla="*/ 723900 w 933450"/>
                <a:gd name="connsiteY14" fmla="*/ 895350 h 1109662"/>
                <a:gd name="connsiteX15" fmla="*/ 647700 w 933450"/>
                <a:gd name="connsiteY15" fmla="*/ 838200 h 1109662"/>
                <a:gd name="connsiteX16" fmla="*/ 690562 w 933450"/>
                <a:gd name="connsiteY16" fmla="*/ 795337 h 1109662"/>
                <a:gd name="connsiteX17" fmla="*/ 728662 w 933450"/>
                <a:gd name="connsiteY17" fmla="*/ 723900 h 1109662"/>
                <a:gd name="connsiteX18" fmla="*/ 733425 w 933450"/>
                <a:gd name="connsiteY18" fmla="*/ 619125 h 1109662"/>
                <a:gd name="connsiteX19" fmla="*/ 800100 w 933450"/>
                <a:gd name="connsiteY19" fmla="*/ 619125 h 1109662"/>
                <a:gd name="connsiteX20" fmla="*/ 766762 w 933450"/>
                <a:gd name="connsiteY20" fmla="*/ 495300 h 1109662"/>
                <a:gd name="connsiteX21" fmla="*/ 800100 w 933450"/>
                <a:gd name="connsiteY21" fmla="*/ 447675 h 1109662"/>
                <a:gd name="connsiteX22" fmla="*/ 895350 w 933450"/>
                <a:gd name="connsiteY22" fmla="*/ 466725 h 1109662"/>
                <a:gd name="connsiteX23" fmla="*/ 933450 w 933450"/>
                <a:gd name="connsiteY23" fmla="*/ 395287 h 1109662"/>
                <a:gd name="connsiteX24" fmla="*/ 933450 w 933450"/>
                <a:gd name="connsiteY24" fmla="*/ 376237 h 1109662"/>
                <a:gd name="connsiteX25" fmla="*/ 819150 w 933450"/>
                <a:gd name="connsiteY25" fmla="*/ 352425 h 1109662"/>
                <a:gd name="connsiteX26" fmla="*/ 804862 w 933450"/>
                <a:gd name="connsiteY26" fmla="*/ 314325 h 1109662"/>
                <a:gd name="connsiteX27" fmla="*/ 733425 w 933450"/>
                <a:gd name="connsiteY27" fmla="*/ 261937 h 1109662"/>
                <a:gd name="connsiteX28" fmla="*/ 714375 w 933450"/>
                <a:gd name="connsiteY28" fmla="*/ 195262 h 1109662"/>
                <a:gd name="connsiteX29" fmla="*/ 704850 w 933450"/>
                <a:gd name="connsiteY29" fmla="*/ 95250 h 1109662"/>
                <a:gd name="connsiteX30" fmla="*/ 690562 w 933450"/>
                <a:gd name="connsiteY30" fmla="*/ 33337 h 1109662"/>
                <a:gd name="connsiteX31" fmla="*/ 609600 w 933450"/>
                <a:gd name="connsiteY31" fmla="*/ 23812 h 1109662"/>
                <a:gd name="connsiteX32" fmla="*/ 576262 w 933450"/>
                <a:gd name="connsiteY32" fmla="*/ 0 h 1109662"/>
                <a:gd name="connsiteX33" fmla="*/ 485775 w 933450"/>
                <a:gd name="connsiteY33" fmla="*/ 19050 h 1109662"/>
                <a:gd name="connsiteX34" fmla="*/ 419100 w 933450"/>
                <a:gd name="connsiteY34" fmla="*/ 95250 h 1109662"/>
                <a:gd name="connsiteX35" fmla="*/ 357187 w 933450"/>
                <a:gd name="connsiteY35" fmla="*/ 128587 h 1109662"/>
                <a:gd name="connsiteX36" fmla="*/ 304800 w 933450"/>
                <a:gd name="connsiteY36" fmla="*/ 190500 h 1109662"/>
                <a:gd name="connsiteX37" fmla="*/ 276225 w 933450"/>
                <a:gd name="connsiteY37" fmla="*/ 223837 h 1109662"/>
                <a:gd name="connsiteX38" fmla="*/ 195262 w 933450"/>
                <a:gd name="connsiteY38" fmla="*/ 204787 h 1109662"/>
                <a:gd name="connsiteX39" fmla="*/ 185737 w 933450"/>
                <a:gd name="connsiteY39" fmla="*/ 271462 h 1109662"/>
                <a:gd name="connsiteX40" fmla="*/ 71437 w 933450"/>
                <a:gd name="connsiteY40" fmla="*/ 261937 h 1109662"/>
                <a:gd name="connsiteX41" fmla="*/ 0 w 933450"/>
                <a:gd name="connsiteY41" fmla="*/ 280987 h 110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33450" h="1109662">
                  <a:moveTo>
                    <a:pt x="0" y="280987"/>
                  </a:moveTo>
                  <a:lnTo>
                    <a:pt x="0" y="280987"/>
                  </a:lnTo>
                  <a:lnTo>
                    <a:pt x="147637" y="347662"/>
                  </a:lnTo>
                  <a:lnTo>
                    <a:pt x="271462" y="409575"/>
                  </a:lnTo>
                  <a:lnTo>
                    <a:pt x="390525" y="504825"/>
                  </a:lnTo>
                  <a:lnTo>
                    <a:pt x="452437" y="566737"/>
                  </a:lnTo>
                  <a:lnTo>
                    <a:pt x="442912" y="647700"/>
                  </a:lnTo>
                  <a:lnTo>
                    <a:pt x="414337" y="671512"/>
                  </a:lnTo>
                  <a:lnTo>
                    <a:pt x="509587" y="766762"/>
                  </a:lnTo>
                  <a:lnTo>
                    <a:pt x="576262" y="952500"/>
                  </a:lnTo>
                  <a:lnTo>
                    <a:pt x="614362" y="1004887"/>
                  </a:lnTo>
                  <a:lnTo>
                    <a:pt x="690562" y="1066800"/>
                  </a:lnTo>
                  <a:lnTo>
                    <a:pt x="738187" y="1109662"/>
                  </a:lnTo>
                  <a:lnTo>
                    <a:pt x="762000" y="957262"/>
                  </a:lnTo>
                  <a:lnTo>
                    <a:pt x="723900" y="895350"/>
                  </a:lnTo>
                  <a:lnTo>
                    <a:pt x="647700" y="838200"/>
                  </a:lnTo>
                  <a:lnTo>
                    <a:pt x="690562" y="795337"/>
                  </a:lnTo>
                  <a:lnTo>
                    <a:pt x="728662" y="723900"/>
                  </a:lnTo>
                  <a:lnTo>
                    <a:pt x="733425" y="619125"/>
                  </a:lnTo>
                  <a:lnTo>
                    <a:pt x="800100" y="619125"/>
                  </a:lnTo>
                  <a:lnTo>
                    <a:pt x="766762" y="495300"/>
                  </a:lnTo>
                  <a:lnTo>
                    <a:pt x="800100" y="447675"/>
                  </a:lnTo>
                  <a:lnTo>
                    <a:pt x="895350" y="466725"/>
                  </a:lnTo>
                  <a:lnTo>
                    <a:pt x="933450" y="395287"/>
                  </a:lnTo>
                  <a:lnTo>
                    <a:pt x="933450" y="376237"/>
                  </a:lnTo>
                  <a:lnTo>
                    <a:pt x="819150" y="352425"/>
                  </a:lnTo>
                  <a:lnTo>
                    <a:pt x="804862" y="314325"/>
                  </a:lnTo>
                  <a:lnTo>
                    <a:pt x="733425" y="261937"/>
                  </a:lnTo>
                  <a:lnTo>
                    <a:pt x="714375" y="195262"/>
                  </a:lnTo>
                  <a:lnTo>
                    <a:pt x="704850" y="95250"/>
                  </a:lnTo>
                  <a:lnTo>
                    <a:pt x="690562" y="33337"/>
                  </a:lnTo>
                  <a:lnTo>
                    <a:pt x="609600" y="23812"/>
                  </a:lnTo>
                  <a:lnTo>
                    <a:pt x="576262" y="0"/>
                  </a:lnTo>
                  <a:lnTo>
                    <a:pt x="485775" y="19050"/>
                  </a:lnTo>
                  <a:lnTo>
                    <a:pt x="419100" y="95250"/>
                  </a:lnTo>
                  <a:lnTo>
                    <a:pt x="357187" y="128587"/>
                  </a:lnTo>
                  <a:lnTo>
                    <a:pt x="304800" y="190500"/>
                  </a:lnTo>
                  <a:lnTo>
                    <a:pt x="276225" y="223837"/>
                  </a:lnTo>
                  <a:lnTo>
                    <a:pt x="195262" y="204787"/>
                  </a:lnTo>
                  <a:lnTo>
                    <a:pt x="185737" y="271462"/>
                  </a:lnTo>
                  <a:lnTo>
                    <a:pt x="71437" y="261937"/>
                  </a:lnTo>
                  <a:lnTo>
                    <a:pt x="0" y="280987"/>
                  </a:lnTo>
                  <a:close/>
                </a:path>
              </a:pathLst>
            </a:cu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4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6" t="8184" r="8533" b="11975"/>
            <a:stretch/>
          </p:blipFill>
          <p:spPr bwMode="auto">
            <a:xfrm>
              <a:off x="7084969" y="5992431"/>
              <a:ext cx="312388" cy="226404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9954" y="6502999"/>
              <a:ext cx="250032" cy="266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6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7378" y="6242224"/>
              <a:ext cx="255623" cy="226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Полилиния 37"/>
            <p:cNvSpPr/>
            <p:nvPr/>
          </p:nvSpPr>
          <p:spPr>
            <a:xfrm>
              <a:off x="7039626" y="4752836"/>
              <a:ext cx="333375" cy="231483"/>
            </a:xfrm>
            <a:custGeom>
              <a:avLst/>
              <a:gdLst>
                <a:gd name="connsiteX0" fmla="*/ 0 w 933450"/>
                <a:gd name="connsiteY0" fmla="*/ 280987 h 1109662"/>
                <a:gd name="connsiteX1" fmla="*/ 0 w 933450"/>
                <a:gd name="connsiteY1" fmla="*/ 280987 h 1109662"/>
                <a:gd name="connsiteX2" fmla="*/ 147637 w 933450"/>
                <a:gd name="connsiteY2" fmla="*/ 347662 h 1109662"/>
                <a:gd name="connsiteX3" fmla="*/ 271462 w 933450"/>
                <a:gd name="connsiteY3" fmla="*/ 409575 h 1109662"/>
                <a:gd name="connsiteX4" fmla="*/ 390525 w 933450"/>
                <a:gd name="connsiteY4" fmla="*/ 504825 h 1109662"/>
                <a:gd name="connsiteX5" fmla="*/ 452437 w 933450"/>
                <a:gd name="connsiteY5" fmla="*/ 566737 h 1109662"/>
                <a:gd name="connsiteX6" fmla="*/ 442912 w 933450"/>
                <a:gd name="connsiteY6" fmla="*/ 647700 h 1109662"/>
                <a:gd name="connsiteX7" fmla="*/ 414337 w 933450"/>
                <a:gd name="connsiteY7" fmla="*/ 671512 h 1109662"/>
                <a:gd name="connsiteX8" fmla="*/ 509587 w 933450"/>
                <a:gd name="connsiteY8" fmla="*/ 766762 h 1109662"/>
                <a:gd name="connsiteX9" fmla="*/ 576262 w 933450"/>
                <a:gd name="connsiteY9" fmla="*/ 952500 h 1109662"/>
                <a:gd name="connsiteX10" fmla="*/ 614362 w 933450"/>
                <a:gd name="connsiteY10" fmla="*/ 1004887 h 1109662"/>
                <a:gd name="connsiteX11" fmla="*/ 690562 w 933450"/>
                <a:gd name="connsiteY11" fmla="*/ 1066800 h 1109662"/>
                <a:gd name="connsiteX12" fmla="*/ 738187 w 933450"/>
                <a:gd name="connsiteY12" fmla="*/ 1109662 h 1109662"/>
                <a:gd name="connsiteX13" fmla="*/ 762000 w 933450"/>
                <a:gd name="connsiteY13" fmla="*/ 957262 h 1109662"/>
                <a:gd name="connsiteX14" fmla="*/ 723900 w 933450"/>
                <a:gd name="connsiteY14" fmla="*/ 895350 h 1109662"/>
                <a:gd name="connsiteX15" fmla="*/ 647700 w 933450"/>
                <a:gd name="connsiteY15" fmla="*/ 838200 h 1109662"/>
                <a:gd name="connsiteX16" fmla="*/ 690562 w 933450"/>
                <a:gd name="connsiteY16" fmla="*/ 795337 h 1109662"/>
                <a:gd name="connsiteX17" fmla="*/ 728662 w 933450"/>
                <a:gd name="connsiteY17" fmla="*/ 723900 h 1109662"/>
                <a:gd name="connsiteX18" fmla="*/ 733425 w 933450"/>
                <a:gd name="connsiteY18" fmla="*/ 619125 h 1109662"/>
                <a:gd name="connsiteX19" fmla="*/ 800100 w 933450"/>
                <a:gd name="connsiteY19" fmla="*/ 619125 h 1109662"/>
                <a:gd name="connsiteX20" fmla="*/ 766762 w 933450"/>
                <a:gd name="connsiteY20" fmla="*/ 495300 h 1109662"/>
                <a:gd name="connsiteX21" fmla="*/ 800100 w 933450"/>
                <a:gd name="connsiteY21" fmla="*/ 447675 h 1109662"/>
                <a:gd name="connsiteX22" fmla="*/ 895350 w 933450"/>
                <a:gd name="connsiteY22" fmla="*/ 466725 h 1109662"/>
                <a:gd name="connsiteX23" fmla="*/ 933450 w 933450"/>
                <a:gd name="connsiteY23" fmla="*/ 395287 h 1109662"/>
                <a:gd name="connsiteX24" fmla="*/ 933450 w 933450"/>
                <a:gd name="connsiteY24" fmla="*/ 376237 h 1109662"/>
                <a:gd name="connsiteX25" fmla="*/ 819150 w 933450"/>
                <a:gd name="connsiteY25" fmla="*/ 352425 h 1109662"/>
                <a:gd name="connsiteX26" fmla="*/ 804862 w 933450"/>
                <a:gd name="connsiteY26" fmla="*/ 314325 h 1109662"/>
                <a:gd name="connsiteX27" fmla="*/ 733425 w 933450"/>
                <a:gd name="connsiteY27" fmla="*/ 261937 h 1109662"/>
                <a:gd name="connsiteX28" fmla="*/ 714375 w 933450"/>
                <a:gd name="connsiteY28" fmla="*/ 195262 h 1109662"/>
                <a:gd name="connsiteX29" fmla="*/ 704850 w 933450"/>
                <a:gd name="connsiteY29" fmla="*/ 95250 h 1109662"/>
                <a:gd name="connsiteX30" fmla="*/ 690562 w 933450"/>
                <a:gd name="connsiteY30" fmla="*/ 33337 h 1109662"/>
                <a:gd name="connsiteX31" fmla="*/ 609600 w 933450"/>
                <a:gd name="connsiteY31" fmla="*/ 23812 h 1109662"/>
                <a:gd name="connsiteX32" fmla="*/ 576262 w 933450"/>
                <a:gd name="connsiteY32" fmla="*/ 0 h 1109662"/>
                <a:gd name="connsiteX33" fmla="*/ 485775 w 933450"/>
                <a:gd name="connsiteY33" fmla="*/ 19050 h 1109662"/>
                <a:gd name="connsiteX34" fmla="*/ 419100 w 933450"/>
                <a:gd name="connsiteY34" fmla="*/ 95250 h 1109662"/>
                <a:gd name="connsiteX35" fmla="*/ 357187 w 933450"/>
                <a:gd name="connsiteY35" fmla="*/ 128587 h 1109662"/>
                <a:gd name="connsiteX36" fmla="*/ 304800 w 933450"/>
                <a:gd name="connsiteY36" fmla="*/ 190500 h 1109662"/>
                <a:gd name="connsiteX37" fmla="*/ 276225 w 933450"/>
                <a:gd name="connsiteY37" fmla="*/ 223837 h 1109662"/>
                <a:gd name="connsiteX38" fmla="*/ 195262 w 933450"/>
                <a:gd name="connsiteY38" fmla="*/ 204787 h 1109662"/>
                <a:gd name="connsiteX39" fmla="*/ 185737 w 933450"/>
                <a:gd name="connsiteY39" fmla="*/ 271462 h 1109662"/>
                <a:gd name="connsiteX40" fmla="*/ 71437 w 933450"/>
                <a:gd name="connsiteY40" fmla="*/ 261937 h 1109662"/>
                <a:gd name="connsiteX41" fmla="*/ 0 w 933450"/>
                <a:gd name="connsiteY41" fmla="*/ 280987 h 110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33450" h="1109662">
                  <a:moveTo>
                    <a:pt x="0" y="280987"/>
                  </a:moveTo>
                  <a:lnTo>
                    <a:pt x="0" y="280987"/>
                  </a:lnTo>
                  <a:lnTo>
                    <a:pt x="147637" y="347662"/>
                  </a:lnTo>
                  <a:lnTo>
                    <a:pt x="271462" y="409575"/>
                  </a:lnTo>
                  <a:lnTo>
                    <a:pt x="390525" y="504825"/>
                  </a:lnTo>
                  <a:lnTo>
                    <a:pt x="452437" y="566737"/>
                  </a:lnTo>
                  <a:lnTo>
                    <a:pt x="442912" y="647700"/>
                  </a:lnTo>
                  <a:lnTo>
                    <a:pt x="414337" y="671512"/>
                  </a:lnTo>
                  <a:lnTo>
                    <a:pt x="509587" y="766762"/>
                  </a:lnTo>
                  <a:lnTo>
                    <a:pt x="576262" y="952500"/>
                  </a:lnTo>
                  <a:lnTo>
                    <a:pt x="614362" y="1004887"/>
                  </a:lnTo>
                  <a:lnTo>
                    <a:pt x="690562" y="1066800"/>
                  </a:lnTo>
                  <a:lnTo>
                    <a:pt x="738187" y="1109662"/>
                  </a:lnTo>
                  <a:lnTo>
                    <a:pt x="762000" y="957262"/>
                  </a:lnTo>
                  <a:lnTo>
                    <a:pt x="723900" y="895350"/>
                  </a:lnTo>
                  <a:lnTo>
                    <a:pt x="647700" y="838200"/>
                  </a:lnTo>
                  <a:lnTo>
                    <a:pt x="690562" y="795337"/>
                  </a:lnTo>
                  <a:lnTo>
                    <a:pt x="728662" y="723900"/>
                  </a:lnTo>
                  <a:lnTo>
                    <a:pt x="733425" y="619125"/>
                  </a:lnTo>
                  <a:lnTo>
                    <a:pt x="800100" y="619125"/>
                  </a:lnTo>
                  <a:lnTo>
                    <a:pt x="766762" y="495300"/>
                  </a:lnTo>
                  <a:lnTo>
                    <a:pt x="800100" y="447675"/>
                  </a:lnTo>
                  <a:lnTo>
                    <a:pt x="895350" y="466725"/>
                  </a:lnTo>
                  <a:lnTo>
                    <a:pt x="933450" y="395287"/>
                  </a:lnTo>
                  <a:lnTo>
                    <a:pt x="933450" y="376237"/>
                  </a:lnTo>
                  <a:lnTo>
                    <a:pt x="819150" y="352425"/>
                  </a:lnTo>
                  <a:lnTo>
                    <a:pt x="804862" y="314325"/>
                  </a:lnTo>
                  <a:lnTo>
                    <a:pt x="733425" y="261937"/>
                  </a:lnTo>
                  <a:lnTo>
                    <a:pt x="714375" y="195262"/>
                  </a:lnTo>
                  <a:lnTo>
                    <a:pt x="704850" y="95250"/>
                  </a:lnTo>
                  <a:lnTo>
                    <a:pt x="690562" y="33337"/>
                  </a:lnTo>
                  <a:lnTo>
                    <a:pt x="609600" y="23812"/>
                  </a:lnTo>
                  <a:lnTo>
                    <a:pt x="576262" y="0"/>
                  </a:lnTo>
                  <a:lnTo>
                    <a:pt x="485775" y="19050"/>
                  </a:lnTo>
                  <a:lnTo>
                    <a:pt x="419100" y="95250"/>
                  </a:lnTo>
                  <a:lnTo>
                    <a:pt x="357187" y="128587"/>
                  </a:lnTo>
                  <a:lnTo>
                    <a:pt x="304800" y="190500"/>
                  </a:lnTo>
                  <a:lnTo>
                    <a:pt x="276225" y="223837"/>
                  </a:lnTo>
                  <a:lnTo>
                    <a:pt x="195262" y="204787"/>
                  </a:lnTo>
                  <a:lnTo>
                    <a:pt x="185737" y="271462"/>
                  </a:lnTo>
                  <a:lnTo>
                    <a:pt x="71437" y="261937"/>
                  </a:lnTo>
                  <a:lnTo>
                    <a:pt x="0" y="280987"/>
                  </a:lnTo>
                  <a:close/>
                </a:path>
              </a:pathLst>
            </a:custGeom>
            <a:solidFill>
              <a:srgbClr val="00B0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0" y="683394"/>
            <a:ext cx="9144000" cy="6183157"/>
            <a:chOff x="0" y="683394"/>
            <a:chExt cx="9144000" cy="6183157"/>
          </a:xfrm>
        </p:grpSpPr>
        <p:cxnSp>
          <p:nvCxnSpPr>
            <p:cNvPr id="76" name="Прямая соединительная линия 75"/>
            <p:cNvCxnSpPr/>
            <p:nvPr/>
          </p:nvCxnSpPr>
          <p:spPr>
            <a:xfrm flipV="1">
              <a:off x="0" y="692696"/>
              <a:ext cx="9139302" cy="509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/>
            <p:cNvCxnSpPr/>
            <p:nvPr/>
          </p:nvCxnSpPr>
          <p:spPr>
            <a:xfrm>
              <a:off x="0" y="6853648"/>
              <a:ext cx="9144000" cy="251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77"/>
            <p:cNvCxnSpPr/>
            <p:nvPr/>
          </p:nvCxnSpPr>
          <p:spPr>
            <a:xfrm flipH="1">
              <a:off x="0" y="683394"/>
              <a:ext cx="776" cy="617025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/>
            <p:cNvCxnSpPr/>
            <p:nvPr/>
          </p:nvCxnSpPr>
          <p:spPr>
            <a:xfrm flipH="1">
              <a:off x="9133859" y="692696"/>
              <a:ext cx="10141" cy="617385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Соединительная линия уступом 15"/>
          <p:cNvCxnSpPr>
            <a:stCxn id="138" idx="0"/>
          </p:cNvCxnSpPr>
          <p:nvPr/>
        </p:nvCxnSpPr>
        <p:spPr>
          <a:xfrm rot="5400000" flipH="1" flipV="1">
            <a:off x="1886015" y="94940"/>
            <a:ext cx="288034" cy="2059607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Прямоугольник 137"/>
          <p:cNvSpPr/>
          <p:nvPr/>
        </p:nvSpPr>
        <p:spPr>
          <a:xfrm>
            <a:off x="20745" y="1268760"/>
            <a:ext cx="1958967" cy="161582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Плавни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(площадь около 3900 км</a:t>
            </a:r>
            <a:r>
              <a:rPr lang="ru-RU" sz="9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особый тип лугово-болотной растительности (высокотравные болотные луга), сформировавшийся в устьях рек в условиях периодического или постоянного переувлажнения почвы. Распространены плавни в дельте Кубани и в северо-западной части края, примыкающей к Азовскому морю. </a:t>
            </a:r>
          </a:p>
        </p:txBody>
      </p:sp>
      <p:cxnSp>
        <p:nvCxnSpPr>
          <p:cNvPr id="32" name="Прямая соединительная линия 31"/>
          <p:cNvCxnSpPr>
            <a:stCxn id="138" idx="2"/>
          </p:cNvCxnSpPr>
          <p:nvPr/>
        </p:nvCxnSpPr>
        <p:spPr>
          <a:xfrm flipH="1">
            <a:off x="1000228" y="2884587"/>
            <a:ext cx="1" cy="4724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Прямоугольник 151"/>
          <p:cNvSpPr/>
          <p:nvPr/>
        </p:nvSpPr>
        <p:spPr>
          <a:xfrm>
            <a:off x="20744" y="5364907"/>
            <a:ext cx="2353054" cy="14773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природный заповедник «</a:t>
            </a:r>
            <a:r>
              <a:rPr lang="ru-RU" sz="9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Утриш</a:t>
            </a:r>
            <a:r>
              <a:rPr lang="ru-RU" sz="9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полуострове </a:t>
            </a:r>
            <a:r>
              <a:rPr lang="ru-RU" sz="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Абрау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неповторимая по красоте, ландшафту, уникальности флоры и фауны природная территория.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заповедника: 9065 га земельно-лесного фонда и 783 га морской акватории. Рельеф территории очень сложный с резкими перепадами высот, с крутыми, часто осыпными склонами. </a:t>
            </a:r>
          </a:p>
        </p:txBody>
      </p:sp>
      <p:pic>
        <p:nvPicPr>
          <p:cNvPr id="15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8" y="5760996"/>
            <a:ext cx="250032" cy="2857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9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539" y="6122870"/>
            <a:ext cx="268769" cy="3059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0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6" t="8184" r="8533" b="11975"/>
          <a:stretch/>
        </p:blipFill>
        <p:spPr bwMode="auto">
          <a:xfrm>
            <a:off x="1403648" y="4142295"/>
            <a:ext cx="365019" cy="334111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6385" name="Соединительная линия уступом 16384"/>
          <p:cNvCxnSpPr>
            <a:stCxn id="152" idx="0"/>
            <a:endCxn id="160" idx="2"/>
          </p:cNvCxnSpPr>
          <p:nvPr/>
        </p:nvCxnSpPr>
        <p:spPr>
          <a:xfrm rot="5400000" flipH="1" flipV="1">
            <a:off x="772681" y="4733941"/>
            <a:ext cx="1055556" cy="206377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90" name="Соединительная линия уступом 16389"/>
          <p:cNvCxnSpPr>
            <a:stCxn id="143" idx="1"/>
            <a:endCxn id="158" idx="3"/>
          </p:cNvCxnSpPr>
          <p:nvPr/>
        </p:nvCxnSpPr>
        <p:spPr>
          <a:xfrm rot="10800000" flipV="1">
            <a:off x="4580740" y="1438922"/>
            <a:ext cx="1431420" cy="446495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93" name="Соединительная линия уступом 16392"/>
          <p:cNvCxnSpPr>
            <a:stCxn id="145" idx="1"/>
            <a:endCxn id="159" idx="3"/>
          </p:cNvCxnSpPr>
          <p:nvPr/>
        </p:nvCxnSpPr>
        <p:spPr>
          <a:xfrm rot="10800000" flipV="1">
            <a:off x="5026309" y="3042156"/>
            <a:ext cx="985853" cy="323370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Прямоугольник 142"/>
          <p:cNvSpPr/>
          <p:nvPr/>
        </p:nvSpPr>
        <p:spPr>
          <a:xfrm>
            <a:off x="6012160" y="769508"/>
            <a:ext cx="3142817" cy="13388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Кавказский государственный природный биосферный заповедник имени Х.Г. Шапошникова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западной части Большого 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Кавказа,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верховьях рек Белая, Малая и Большая Лаба, Шахе, Сочи,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Мзымта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Основная территория занимает площадь в 280034 га, кластерный участок –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Хостинская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тисо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-самшитовая роща – 301 га. Заповедник расположен на территории трех субъектов Российской Федерации: Краснодарского края, Республики Адыгея и Карачаево-Черкесской Республики.</a:t>
            </a:r>
          </a:p>
        </p:txBody>
      </p:sp>
      <p:sp>
        <p:nvSpPr>
          <p:cNvPr id="145" name="Прямоугольник 144"/>
          <p:cNvSpPr/>
          <p:nvPr/>
        </p:nvSpPr>
        <p:spPr>
          <a:xfrm>
            <a:off x="6012161" y="2511241"/>
            <a:ext cx="3142816" cy="10618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Сочинский национальный парк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Большого 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Сочи: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границ с Туапсинским районом, между устьями рек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Шепси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Магри на северо-западе до границ с Абхазией на юго-востоке и от побережья Чёрного моря до водораздельной линии Главного Кавказского хребта. Большую часть территории парка занимают горы, разделённые речными долинами. </a:t>
            </a:r>
          </a:p>
        </p:txBody>
      </p:sp>
    </p:spTree>
    <p:extLst>
      <p:ext uri="{BB962C8B-B14F-4D97-AF65-F5344CB8AC3E}">
        <p14:creationId xmlns:p14="http://schemas.microsoft.com/office/powerpoint/2010/main" val="70594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Краснодарский край</a:t>
            </a:r>
          </a:p>
        </p:txBody>
      </p:sp>
      <p:pic>
        <p:nvPicPr>
          <p:cNvPr id="8195" name="Picture 3" descr="Краснодарский кра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929437"/>
          </a:xfrm>
          <a:prstGeom prst="rect">
            <a:avLst/>
          </a:prstGeom>
          <a:solidFill>
            <a:srgbClr val="993300"/>
          </a:solidFill>
          <a:ln w="12700" algn="ctr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916863" y="5881688"/>
            <a:ext cx="441325" cy="1301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921" tIns="26961" rIns="53921" bIns="26961">
            <a:spAutoFit/>
          </a:bodyPr>
          <a:lstStyle>
            <a:lvl1pPr defTabSz="4460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460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460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460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460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500">
                <a:latin typeface="Arial" charset="0"/>
              </a:rPr>
              <a:t>Ковалевка</a:t>
            </a:r>
          </a:p>
        </p:txBody>
      </p:sp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3546475" y="3094038"/>
            <a:ext cx="4683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549" tIns="26775" rIns="53549" bIns="26775">
            <a:spAutoFit/>
          </a:bodyPr>
          <a:lstStyle>
            <a:lvl1pPr defTabSz="534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534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534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534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534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endParaRPr lang="ru-RU" altLang="ru-RU" sz="500" b="1">
              <a:latin typeface="Arial" charset="0"/>
            </a:endParaRPr>
          </a:p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400" b="1">
                <a:latin typeface="Arial" charset="0"/>
              </a:rPr>
              <a:t>СК 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400" b="1">
                <a:latin typeface="Arial" charset="0"/>
              </a:rPr>
              <a:t>РПСО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endParaRPr lang="ru-RU" altLang="ru-RU" sz="400" b="1">
              <a:latin typeface="Arial" charset="0"/>
            </a:endParaRP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0" y="0"/>
            <a:ext cx="9144000" cy="2921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8199" name="Freeform 9"/>
          <p:cNvSpPr>
            <a:spLocks/>
          </p:cNvSpPr>
          <p:nvPr/>
        </p:nvSpPr>
        <p:spPr bwMode="auto">
          <a:xfrm>
            <a:off x="1616075" y="2365375"/>
            <a:ext cx="381000" cy="606425"/>
          </a:xfrm>
          <a:custGeom>
            <a:avLst/>
            <a:gdLst>
              <a:gd name="T0" fmla="*/ 2147483647 w 240"/>
              <a:gd name="T1" fmla="*/ 0 h 382"/>
              <a:gd name="T2" fmla="*/ 2147483647 w 240"/>
              <a:gd name="T3" fmla="*/ 2147483647 h 382"/>
              <a:gd name="T4" fmla="*/ 2147483647 w 240"/>
              <a:gd name="T5" fmla="*/ 2147483647 h 382"/>
              <a:gd name="T6" fmla="*/ 2147483647 w 240"/>
              <a:gd name="T7" fmla="*/ 2147483647 h 382"/>
              <a:gd name="T8" fmla="*/ 2147483647 w 240"/>
              <a:gd name="T9" fmla="*/ 2147483647 h 382"/>
              <a:gd name="T10" fmla="*/ 2147483647 w 240"/>
              <a:gd name="T11" fmla="*/ 2147483647 h 382"/>
              <a:gd name="T12" fmla="*/ 2147483647 w 240"/>
              <a:gd name="T13" fmla="*/ 2147483647 h 382"/>
              <a:gd name="T14" fmla="*/ 2147483647 w 240"/>
              <a:gd name="T15" fmla="*/ 2147483647 h 382"/>
              <a:gd name="T16" fmla="*/ 2147483647 w 240"/>
              <a:gd name="T17" fmla="*/ 2147483647 h 382"/>
              <a:gd name="T18" fmla="*/ 2147483647 w 240"/>
              <a:gd name="T19" fmla="*/ 2147483647 h 382"/>
              <a:gd name="T20" fmla="*/ 2147483647 w 240"/>
              <a:gd name="T21" fmla="*/ 2147483647 h 382"/>
              <a:gd name="T22" fmla="*/ 2147483647 w 240"/>
              <a:gd name="T23" fmla="*/ 2147483647 h 382"/>
              <a:gd name="T24" fmla="*/ 2147483647 w 240"/>
              <a:gd name="T25" fmla="*/ 2147483647 h 382"/>
              <a:gd name="T26" fmla="*/ 2147483647 w 240"/>
              <a:gd name="T27" fmla="*/ 2147483647 h 382"/>
              <a:gd name="T28" fmla="*/ 2147483647 w 240"/>
              <a:gd name="T29" fmla="*/ 2147483647 h 382"/>
              <a:gd name="T30" fmla="*/ 2147483647 w 240"/>
              <a:gd name="T31" fmla="*/ 2147483647 h 382"/>
              <a:gd name="T32" fmla="*/ 0 w 240"/>
              <a:gd name="T33" fmla="*/ 2147483647 h 382"/>
              <a:gd name="T34" fmla="*/ 2147483647 w 240"/>
              <a:gd name="T35" fmla="*/ 2147483647 h 382"/>
              <a:gd name="T36" fmla="*/ 2147483647 w 240"/>
              <a:gd name="T37" fmla="*/ 2147483647 h 382"/>
              <a:gd name="T38" fmla="*/ 2147483647 w 240"/>
              <a:gd name="T39" fmla="*/ 2147483647 h 382"/>
              <a:gd name="T40" fmla="*/ 2147483647 w 240"/>
              <a:gd name="T41" fmla="*/ 0 h 38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40"/>
              <a:gd name="T64" fmla="*/ 0 h 382"/>
              <a:gd name="T65" fmla="*/ 240 w 240"/>
              <a:gd name="T66" fmla="*/ 382 h 38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40" h="382">
                <a:moveTo>
                  <a:pt x="162" y="0"/>
                </a:moveTo>
                <a:cubicBezTo>
                  <a:pt x="166" y="13"/>
                  <a:pt x="175" y="20"/>
                  <a:pt x="182" y="30"/>
                </a:cubicBezTo>
                <a:cubicBezTo>
                  <a:pt x="186" y="52"/>
                  <a:pt x="184" y="52"/>
                  <a:pt x="202" y="64"/>
                </a:cubicBezTo>
                <a:cubicBezTo>
                  <a:pt x="208" y="68"/>
                  <a:pt x="220" y="76"/>
                  <a:pt x="220" y="76"/>
                </a:cubicBezTo>
                <a:cubicBezTo>
                  <a:pt x="227" y="86"/>
                  <a:pt x="230" y="85"/>
                  <a:pt x="234" y="98"/>
                </a:cubicBezTo>
                <a:cubicBezTo>
                  <a:pt x="236" y="104"/>
                  <a:pt x="240" y="116"/>
                  <a:pt x="240" y="116"/>
                </a:cubicBezTo>
                <a:cubicBezTo>
                  <a:pt x="234" y="141"/>
                  <a:pt x="229" y="170"/>
                  <a:pt x="220" y="194"/>
                </a:cubicBezTo>
                <a:cubicBezTo>
                  <a:pt x="217" y="202"/>
                  <a:pt x="211" y="205"/>
                  <a:pt x="208" y="212"/>
                </a:cubicBezTo>
                <a:cubicBezTo>
                  <a:pt x="203" y="222"/>
                  <a:pt x="204" y="234"/>
                  <a:pt x="196" y="242"/>
                </a:cubicBezTo>
                <a:cubicBezTo>
                  <a:pt x="190" y="248"/>
                  <a:pt x="180" y="260"/>
                  <a:pt x="180" y="260"/>
                </a:cubicBezTo>
                <a:cubicBezTo>
                  <a:pt x="177" y="287"/>
                  <a:pt x="171" y="294"/>
                  <a:pt x="164" y="316"/>
                </a:cubicBezTo>
                <a:cubicBezTo>
                  <a:pt x="168" y="362"/>
                  <a:pt x="174" y="364"/>
                  <a:pt x="138" y="382"/>
                </a:cubicBezTo>
                <a:cubicBezTo>
                  <a:pt x="123" y="378"/>
                  <a:pt x="119" y="379"/>
                  <a:pt x="112" y="366"/>
                </a:cubicBezTo>
                <a:cubicBezTo>
                  <a:pt x="120" y="334"/>
                  <a:pt x="105" y="315"/>
                  <a:pt x="90" y="288"/>
                </a:cubicBezTo>
                <a:cubicBezTo>
                  <a:pt x="87" y="283"/>
                  <a:pt x="87" y="275"/>
                  <a:pt x="82" y="272"/>
                </a:cubicBezTo>
                <a:cubicBezTo>
                  <a:pt x="58" y="260"/>
                  <a:pt x="36" y="248"/>
                  <a:pt x="12" y="236"/>
                </a:cubicBezTo>
                <a:cubicBezTo>
                  <a:pt x="8" y="230"/>
                  <a:pt x="0" y="218"/>
                  <a:pt x="0" y="218"/>
                </a:cubicBezTo>
                <a:cubicBezTo>
                  <a:pt x="2" y="181"/>
                  <a:pt x="6" y="145"/>
                  <a:pt x="12" y="108"/>
                </a:cubicBezTo>
                <a:cubicBezTo>
                  <a:pt x="15" y="93"/>
                  <a:pt x="16" y="71"/>
                  <a:pt x="30" y="62"/>
                </a:cubicBezTo>
                <a:cubicBezTo>
                  <a:pt x="41" y="41"/>
                  <a:pt x="76" y="26"/>
                  <a:pt x="98" y="22"/>
                </a:cubicBezTo>
                <a:cubicBezTo>
                  <a:pt x="112" y="15"/>
                  <a:pt x="155" y="7"/>
                  <a:pt x="162" y="0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684213" y="1844675"/>
            <a:ext cx="1017587" cy="590550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Приазовский</a:t>
            </a:r>
          </a:p>
          <a:p>
            <a:pPr algn="ctr">
              <a:defRPr/>
            </a:pPr>
            <a:r>
              <a:rPr lang="ru-RU" sz="800" dirty="0"/>
              <a:t>Республиканский</a:t>
            </a:r>
          </a:p>
          <a:p>
            <a:pPr algn="ctr">
              <a:defRPr/>
            </a:pPr>
            <a:r>
              <a:rPr lang="ru-RU" sz="800" dirty="0"/>
              <a:t>заказник</a:t>
            </a:r>
          </a:p>
          <a:p>
            <a:pPr algn="ctr">
              <a:defRPr/>
            </a:pPr>
            <a:r>
              <a:rPr lang="ru-RU" sz="800" dirty="0"/>
              <a:t>45 тыс. га</a:t>
            </a:r>
          </a:p>
        </p:txBody>
      </p:sp>
      <p:sp>
        <p:nvSpPr>
          <p:cNvPr id="8201" name="Freeform 11"/>
          <p:cNvSpPr>
            <a:spLocks/>
          </p:cNvSpPr>
          <p:nvPr/>
        </p:nvSpPr>
        <p:spPr bwMode="auto">
          <a:xfrm>
            <a:off x="2168525" y="2174875"/>
            <a:ext cx="214313" cy="292100"/>
          </a:xfrm>
          <a:custGeom>
            <a:avLst/>
            <a:gdLst>
              <a:gd name="T0" fmla="*/ 2147483647 w 135"/>
              <a:gd name="T1" fmla="*/ 2147483647 h 184"/>
              <a:gd name="T2" fmla="*/ 2147483647 w 135"/>
              <a:gd name="T3" fmla="*/ 2147483647 h 184"/>
              <a:gd name="T4" fmla="*/ 2147483647 w 135"/>
              <a:gd name="T5" fmla="*/ 2147483647 h 184"/>
              <a:gd name="T6" fmla="*/ 2147483647 w 135"/>
              <a:gd name="T7" fmla="*/ 2147483647 h 184"/>
              <a:gd name="T8" fmla="*/ 2147483647 w 135"/>
              <a:gd name="T9" fmla="*/ 2147483647 h 184"/>
              <a:gd name="T10" fmla="*/ 0 w 135"/>
              <a:gd name="T11" fmla="*/ 2147483647 h 184"/>
              <a:gd name="T12" fmla="*/ 2147483647 w 135"/>
              <a:gd name="T13" fmla="*/ 2147483647 h 184"/>
              <a:gd name="T14" fmla="*/ 2147483647 w 135"/>
              <a:gd name="T15" fmla="*/ 2147483647 h 184"/>
              <a:gd name="T16" fmla="*/ 2147483647 w 135"/>
              <a:gd name="T17" fmla="*/ 2147483647 h 184"/>
              <a:gd name="T18" fmla="*/ 2147483647 w 135"/>
              <a:gd name="T19" fmla="*/ 2147483647 h 184"/>
              <a:gd name="T20" fmla="*/ 2147483647 w 135"/>
              <a:gd name="T21" fmla="*/ 2147483647 h 184"/>
              <a:gd name="T22" fmla="*/ 2147483647 w 135"/>
              <a:gd name="T23" fmla="*/ 2147483647 h 184"/>
              <a:gd name="T24" fmla="*/ 2147483647 w 135"/>
              <a:gd name="T25" fmla="*/ 2147483647 h 184"/>
              <a:gd name="T26" fmla="*/ 2147483647 w 135"/>
              <a:gd name="T27" fmla="*/ 2147483647 h 184"/>
              <a:gd name="T28" fmla="*/ 2147483647 w 135"/>
              <a:gd name="T29" fmla="*/ 2147483647 h 184"/>
              <a:gd name="T30" fmla="*/ 2147483647 w 135"/>
              <a:gd name="T31" fmla="*/ 2147483647 h 184"/>
              <a:gd name="T32" fmla="*/ 2147483647 w 135"/>
              <a:gd name="T33" fmla="*/ 2147483647 h 18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35"/>
              <a:gd name="T52" fmla="*/ 0 h 184"/>
              <a:gd name="T53" fmla="*/ 135 w 135"/>
              <a:gd name="T54" fmla="*/ 184 h 18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35" h="184">
                <a:moveTo>
                  <a:pt x="60" y="142"/>
                </a:moveTo>
                <a:cubicBezTo>
                  <a:pt x="56" y="148"/>
                  <a:pt x="48" y="160"/>
                  <a:pt x="48" y="160"/>
                </a:cubicBezTo>
                <a:cubicBezTo>
                  <a:pt x="47" y="167"/>
                  <a:pt x="48" y="174"/>
                  <a:pt x="44" y="180"/>
                </a:cubicBezTo>
                <a:cubicBezTo>
                  <a:pt x="42" y="184"/>
                  <a:pt x="32" y="184"/>
                  <a:pt x="32" y="184"/>
                </a:cubicBezTo>
                <a:cubicBezTo>
                  <a:pt x="26" y="183"/>
                  <a:pt x="13" y="182"/>
                  <a:pt x="8" y="176"/>
                </a:cubicBezTo>
                <a:cubicBezTo>
                  <a:pt x="5" y="172"/>
                  <a:pt x="0" y="164"/>
                  <a:pt x="0" y="164"/>
                </a:cubicBezTo>
                <a:cubicBezTo>
                  <a:pt x="9" y="127"/>
                  <a:pt x="25" y="89"/>
                  <a:pt x="40" y="54"/>
                </a:cubicBezTo>
                <a:cubicBezTo>
                  <a:pt x="45" y="43"/>
                  <a:pt x="49" y="29"/>
                  <a:pt x="60" y="22"/>
                </a:cubicBezTo>
                <a:cubicBezTo>
                  <a:pt x="71" y="0"/>
                  <a:pt x="62" y="5"/>
                  <a:pt x="88" y="8"/>
                </a:cubicBezTo>
                <a:cubicBezTo>
                  <a:pt x="95" y="12"/>
                  <a:pt x="101" y="14"/>
                  <a:pt x="108" y="16"/>
                </a:cubicBezTo>
                <a:cubicBezTo>
                  <a:pt x="113" y="21"/>
                  <a:pt x="126" y="30"/>
                  <a:pt x="126" y="30"/>
                </a:cubicBezTo>
                <a:cubicBezTo>
                  <a:pt x="135" y="56"/>
                  <a:pt x="120" y="75"/>
                  <a:pt x="106" y="96"/>
                </a:cubicBezTo>
                <a:cubicBezTo>
                  <a:pt x="103" y="101"/>
                  <a:pt x="95" y="99"/>
                  <a:pt x="90" y="102"/>
                </a:cubicBezTo>
                <a:cubicBezTo>
                  <a:pt x="83" y="112"/>
                  <a:pt x="77" y="114"/>
                  <a:pt x="70" y="126"/>
                </a:cubicBezTo>
                <a:cubicBezTo>
                  <a:pt x="68" y="130"/>
                  <a:pt x="67" y="136"/>
                  <a:pt x="62" y="138"/>
                </a:cubicBezTo>
                <a:cubicBezTo>
                  <a:pt x="60" y="139"/>
                  <a:pt x="57" y="138"/>
                  <a:pt x="56" y="140"/>
                </a:cubicBezTo>
                <a:cubicBezTo>
                  <a:pt x="55" y="141"/>
                  <a:pt x="59" y="141"/>
                  <a:pt x="60" y="142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0" name="Text Box 12"/>
          <p:cNvSpPr txBox="1">
            <a:spLocks noChangeArrowheads="1"/>
          </p:cNvSpPr>
          <p:nvPr/>
        </p:nvSpPr>
        <p:spPr bwMode="auto">
          <a:xfrm>
            <a:off x="2195513" y="1700213"/>
            <a:ext cx="1655762" cy="468312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Калининский государственный</a:t>
            </a:r>
          </a:p>
          <a:p>
            <a:pPr algn="ctr">
              <a:defRPr/>
            </a:pPr>
            <a:r>
              <a:rPr lang="ru-RU" sz="800" dirty="0"/>
              <a:t>Природный заказник</a:t>
            </a:r>
          </a:p>
          <a:p>
            <a:pPr algn="ctr">
              <a:defRPr/>
            </a:pPr>
            <a:r>
              <a:rPr lang="ru-RU" sz="800" dirty="0"/>
              <a:t>5,2 тыс. га</a:t>
            </a:r>
          </a:p>
        </p:txBody>
      </p:sp>
      <p:sp>
        <p:nvSpPr>
          <p:cNvPr id="8203" name="Freeform 13"/>
          <p:cNvSpPr>
            <a:spLocks/>
          </p:cNvSpPr>
          <p:nvPr/>
        </p:nvSpPr>
        <p:spPr bwMode="auto">
          <a:xfrm>
            <a:off x="158750" y="3006725"/>
            <a:ext cx="576263" cy="361950"/>
          </a:xfrm>
          <a:custGeom>
            <a:avLst/>
            <a:gdLst>
              <a:gd name="T0" fmla="*/ 2147483647 w 363"/>
              <a:gd name="T1" fmla="*/ 2147483647 h 228"/>
              <a:gd name="T2" fmla="*/ 2147483647 w 363"/>
              <a:gd name="T3" fmla="*/ 2147483647 h 228"/>
              <a:gd name="T4" fmla="*/ 2147483647 w 363"/>
              <a:gd name="T5" fmla="*/ 2147483647 h 228"/>
              <a:gd name="T6" fmla="*/ 2147483647 w 363"/>
              <a:gd name="T7" fmla="*/ 2147483647 h 228"/>
              <a:gd name="T8" fmla="*/ 2147483647 w 363"/>
              <a:gd name="T9" fmla="*/ 2147483647 h 228"/>
              <a:gd name="T10" fmla="*/ 2147483647 w 363"/>
              <a:gd name="T11" fmla="*/ 2147483647 h 228"/>
              <a:gd name="T12" fmla="*/ 2147483647 w 363"/>
              <a:gd name="T13" fmla="*/ 2147483647 h 228"/>
              <a:gd name="T14" fmla="*/ 2147483647 w 363"/>
              <a:gd name="T15" fmla="*/ 2147483647 h 228"/>
              <a:gd name="T16" fmla="*/ 2147483647 w 363"/>
              <a:gd name="T17" fmla="*/ 2147483647 h 228"/>
              <a:gd name="T18" fmla="*/ 2147483647 w 363"/>
              <a:gd name="T19" fmla="*/ 2147483647 h 228"/>
              <a:gd name="T20" fmla="*/ 2147483647 w 363"/>
              <a:gd name="T21" fmla="*/ 2147483647 h 228"/>
              <a:gd name="T22" fmla="*/ 2147483647 w 363"/>
              <a:gd name="T23" fmla="*/ 2147483647 h 228"/>
              <a:gd name="T24" fmla="*/ 2147483647 w 363"/>
              <a:gd name="T25" fmla="*/ 2147483647 h 228"/>
              <a:gd name="T26" fmla="*/ 2147483647 w 363"/>
              <a:gd name="T27" fmla="*/ 2147483647 h 228"/>
              <a:gd name="T28" fmla="*/ 2147483647 w 363"/>
              <a:gd name="T29" fmla="*/ 2147483647 h 228"/>
              <a:gd name="T30" fmla="*/ 2147483647 w 363"/>
              <a:gd name="T31" fmla="*/ 2147483647 h 228"/>
              <a:gd name="T32" fmla="*/ 2147483647 w 363"/>
              <a:gd name="T33" fmla="*/ 2147483647 h 228"/>
              <a:gd name="T34" fmla="*/ 2147483647 w 363"/>
              <a:gd name="T35" fmla="*/ 2147483647 h 228"/>
              <a:gd name="T36" fmla="*/ 0 w 363"/>
              <a:gd name="T37" fmla="*/ 2147483647 h 228"/>
              <a:gd name="T38" fmla="*/ 2147483647 w 363"/>
              <a:gd name="T39" fmla="*/ 2147483647 h 228"/>
              <a:gd name="T40" fmla="*/ 2147483647 w 363"/>
              <a:gd name="T41" fmla="*/ 2147483647 h 228"/>
              <a:gd name="T42" fmla="*/ 2147483647 w 363"/>
              <a:gd name="T43" fmla="*/ 2147483647 h 228"/>
              <a:gd name="T44" fmla="*/ 2147483647 w 363"/>
              <a:gd name="T45" fmla="*/ 2147483647 h 228"/>
              <a:gd name="T46" fmla="*/ 2147483647 w 363"/>
              <a:gd name="T47" fmla="*/ 2147483647 h 228"/>
              <a:gd name="T48" fmla="*/ 2147483647 w 363"/>
              <a:gd name="T49" fmla="*/ 2147483647 h 228"/>
              <a:gd name="T50" fmla="*/ 2147483647 w 363"/>
              <a:gd name="T51" fmla="*/ 2147483647 h 228"/>
              <a:gd name="T52" fmla="*/ 2147483647 w 363"/>
              <a:gd name="T53" fmla="*/ 0 h 228"/>
              <a:gd name="T54" fmla="*/ 2147483647 w 363"/>
              <a:gd name="T55" fmla="*/ 2147483647 h 228"/>
              <a:gd name="T56" fmla="*/ 2147483647 w 363"/>
              <a:gd name="T57" fmla="*/ 2147483647 h 228"/>
              <a:gd name="T58" fmla="*/ 2147483647 w 363"/>
              <a:gd name="T59" fmla="*/ 2147483647 h 228"/>
              <a:gd name="T60" fmla="*/ 2147483647 w 363"/>
              <a:gd name="T61" fmla="*/ 2147483647 h 22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363"/>
              <a:gd name="T94" fmla="*/ 0 h 228"/>
              <a:gd name="T95" fmla="*/ 363 w 363"/>
              <a:gd name="T96" fmla="*/ 228 h 22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363" h="228">
                <a:moveTo>
                  <a:pt x="222" y="42"/>
                </a:moveTo>
                <a:cubicBezTo>
                  <a:pt x="215" y="44"/>
                  <a:pt x="202" y="48"/>
                  <a:pt x="202" y="48"/>
                </a:cubicBezTo>
                <a:cubicBezTo>
                  <a:pt x="189" y="42"/>
                  <a:pt x="183" y="31"/>
                  <a:pt x="172" y="24"/>
                </a:cubicBezTo>
                <a:cubicBezTo>
                  <a:pt x="154" y="27"/>
                  <a:pt x="153" y="24"/>
                  <a:pt x="148" y="42"/>
                </a:cubicBezTo>
                <a:cubicBezTo>
                  <a:pt x="153" y="62"/>
                  <a:pt x="153" y="95"/>
                  <a:pt x="168" y="110"/>
                </a:cubicBezTo>
                <a:cubicBezTo>
                  <a:pt x="176" y="118"/>
                  <a:pt x="190" y="119"/>
                  <a:pt x="200" y="122"/>
                </a:cubicBezTo>
                <a:cubicBezTo>
                  <a:pt x="214" y="117"/>
                  <a:pt x="228" y="114"/>
                  <a:pt x="242" y="110"/>
                </a:cubicBezTo>
                <a:cubicBezTo>
                  <a:pt x="264" y="95"/>
                  <a:pt x="309" y="99"/>
                  <a:pt x="328" y="98"/>
                </a:cubicBezTo>
                <a:cubicBezTo>
                  <a:pt x="343" y="99"/>
                  <a:pt x="363" y="95"/>
                  <a:pt x="354" y="112"/>
                </a:cubicBezTo>
                <a:cubicBezTo>
                  <a:pt x="361" y="140"/>
                  <a:pt x="348" y="137"/>
                  <a:pt x="324" y="140"/>
                </a:cubicBezTo>
                <a:cubicBezTo>
                  <a:pt x="304" y="147"/>
                  <a:pt x="278" y="150"/>
                  <a:pt x="260" y="160"/>
                </a:cubicBezTo>
                <a:cubicBezTo>
                  <a:pt x="241" y="170"/>
                  <a:pt x="227" y="176"/>
                  <a:pt x="206" y="180"/>
                </a:cubicBezTo>
                <a:cubicBezTo>
                  <a:pt x="192" y="183"/>
                  <a:pt x="179" y="188"/>
                  <a:pt x="166" y="192"/>
                </a:cubicBezTo>
                <a:cubicBezTo>
                  <a:pt x="160" y="194"/>
                  <a:pt x="148" y="200"/>
                  <a:pt x="148" y="200"/>
                </a:cubicBezTo>
                <a:cubicBezTo>
                  <a:pt x="138" y="214"/>
                  <a:pt x="141" y="211"/>
                  <a:pt x="126" y="216"/>
                </a:cubicBezTo>
                <a:cubicBezTo>
                  <a:pt x="119" y="215"/>
                  <a:pt x="111" y="214"/>
                  <a:pt x="104" y="212"/>
                </a:cubicBezTo>
                <a:cubicBezTo>
                  <a:pt x="99" y="210"/>
                  <a:pt x="92" y="204"/>
                  <a:pt x="92" y="204"/>
                </a:cubicBezTo>
                <a:cubicBezTo>
                  <a:pt x="64" y="208"/>
                  <a:pt x="40" y="219"/>
                  <a:pt x="14" y="228"/>
                </a:cubicBezTo>
                <a:cubicBezTo>
                  <a:pt x="8" y="224"/>
                  <a:pt x="0" y="212"/>
                  <a:pt x="0" y="212"/>
                </a:cubicBezTo>
                <a:cubicBezTo>
                  <a:pt x="8" y="178"/>
                  <a:pt x="23" y="145"/>
                  <a:pt x="46" y="118"/>
                </a:cubicBezTo>
                <a:cubicBezTo>
                  <a:pt x="55" y="107"/>
                  <a:pt x="55" y="103"/>
                  <a:pt x="68" y="94"/>
                </a:cubicBezTo>
                <a:cubicBezTo>
                  <a:pt x="74" y="90"/>
                  <a:pt x="86" y="82"/>
                  <a:pt x="86" y="82"/>
                </a:cubicBezTo>
                <a:cubicBezTo>
                  <a:pt x="95" y="64"/>
                  <a:pt x="89" y="69"/>
                  <a:pt x="100" y="62"/>
                </a:cubicBezTo>
                <a:cubicBezTo>
                  <a:pt x="101" y="58"/>
                  <a:pt x="103" y="49"/>
                  <a:pt x="106" y="46"/>
                </a:cubicBezTo>
                <a:cubicBezTo>
                  <a:pt x="109" y="43"/>
                  <a:pt x="118" y="38"/>
                  <a:pt x="118" y="38"/>
                </a:cubicBezTo>
                <a:cubicBezTo>
                  <a:pt x="119" y="35"/>
                  <a:pt x="140" y="12"/>
                  <a:pt x="144" y="8"/>
                </a:cubicBezTo>
                <a:cubicBezTo>
                  <a:pt x="147" y="5"/>
                  <a:pt x="156" y="0"/>
                  <a:pt x="156" y="0"/>
                </a:cubicBezTo>
                <a:cubicBezTo>
                  <a:pt x="167" y="16"/>
                  <a:pt x="159" y="11"/>
                  <a:pt x="178" y="14"/>
                </a:cubicBezTo>
                <a:cubicBezTo>
                  <a:pt x="200" y="21"/>
                  <a:pt x="197" y="22"/>
                  <a:pt x="228" y="24"/>
                </a:cubicBezTo>
                <a:cubicBezTo>
                  <a:pt x="234" y="34"/>
                  <a:pt x="230" y="36"/>
                  <a:pt x="220" y="38"/>
                </a:cubicBezTo>
                <a:cubicBezTo>
                  <a:pt x="215" y="46"/>
                  <a:pt x="214" y="45"/>
                  <a:pt x="222" y="42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2" name="Text Box 14"/>
          <p:cNvSpPr txBox="1">
            <a:spLocks noChangeArrowheads="1"/>
          </p:cNvSpPr>
          <p:nvPr/>
        </p:nvSpPr>
        <p:spPr bwMode="auto">
          <a:xfrm>
            <a:off x="34925" y="2492375"/>
            <a:ext cx="1193800" cy="468313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Тамано-запорожский</a:t>
            </a:r>
          </a:p>
          <a:p>
            <a:pPr algn="ctr">
              <a:defRPr/>
            </a:pPr>
            <a:r>
              <a:rPr lang="ru-RU" sz="800" dirty="0"/>
              <a:t>заказник</a:t>
            </a:r>
          </a:p>
          <a:p>
            <a:pPr algn="ctr">
              <a:defRPr/>
            </a:pPr>
            <a:r>
              <a:rPr lang="ru-RU" sz="800" dirty="0"/>
              <a:t>30,0 тыс. га</a:t>
            </a:r>
          </a:p>
        </p:txBody>
      </p:sp>
      <p:sp>
        <p:nvSpPr>
          <p:cNvPr id="8205" name="Freeform 15"/>
          <p:cNvSpPr>
            <a:spLocks/>
          </p:cNvSpPr>
          <p:nvPr/>
        </p:nvSpPr>
        <p:spPr bwMode="auto">
          <a:xfrm>
            <a:off x="1476375" y="3644900"/>
            <a:ext cx="219075" cy="269875"/>
          </a:xfrm>
          <a:custGeom>
            <a:avLst/>
            <a:gdLst>
              <a:gd name="T0" fmla="*/ 2147483647 w 138"/>
              <a:gd name="T1" fmla="*/ 2147483647 h 170"/>
              <a:gd name="T2" fmla="*/ 2147483647 w 138"/>
              <a:gd name="T3" fmla="*/ 2147483647 h 170"/>
              <a:gd name="T4" fmla="*/ 0 w 138"/>
              <a:gd name="T5" fmla="*/ 2147483647 h 170"/>
              <a:gd name="T6" fmla="*/ 2147483647 w 138"/>
              <a:gd name="T7" fmla="*/ 2147483647 h 170"/>
              <a:gd name="T8" fmla="*/ 2147483647 w 138"/>
              <a:gd name="T9" fmla="*/ 2147483647 h 170"/>
              <a:gd name="T10" fmla="*/ 2147483647 w 138"/>
              <a:gd name="T11" fmla="*/ 2147483647 h 170"/>
              <a:gd name="T12" fmla="*/ 2147483647 w 138"/>
              <a:gd name="T13" fmla="*/ 2147483647 h 170"/>
              <a:gd name="T14" fmla="*/ 2147483647 w 138"/>
              <a:gd name="T15" fmla="*/ 2147483647 h 170"/>
              <a:gd name="T16" fmla="*/ 2147483647 w 138"/>
              <a:gd name="T17" fmla="*/ 2147483647 h 170"/>
              <a:gd name="T18" fmla="*/ 2147483647 w 138"/>
              <a:gd name="T19" fmla="*/ 2147483647 h 170"/>
              <a:gd name="T20" fmla="*/ 2147483647 w 138"/>
              <a:gd name="T21" fmla="*/ 2147483647 h 170"/>
              <a:gd name="T22" fmla="*/ 2147483647 w 138"/>
              <a:gd name="T23" fmla="*/ 2147483647 h 170"/>
              <a:gd name="T24" fmla="*/ 2147483647 w 138"/>
              <a:gd name="T25" fmla="*/ 2147483647 h 170"/>
              <a:gd name="T26" fmla="*/ 2147483647 w 138"/>
              <a:gd name="T27" fmla="*/ 2147483647 h 170"/>
              <a:gd name="T28" fmla="*/ 2147483647 w 138"/>
              <a:gd name="T29" fmla="*/ 2147483647 h 170"/>
              <a:gd name="T30" fmla="*/ 2147483647 w 138"/>
              <a:gd name="T31" fmla="*/ 2147483647 h 170"/>
              <a:gd name="T32" fmla="*/ 2147483647 w 138"/>
              <a:gd name="T33" fmla="*/ 2147483647 h 170"/>
              <a:gd name="T34" fmla="*/ 2147483647 w 138"/>
              <a:gd name="T35" fmla="*/ 2147483647 h 170"/>
              <a:gd name="T36" fmla="*/ 2147483647 w 138"/>
              <a:gd name="T37" fmla="*/ 2147483647 h 17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38"/>
              <a:gd name="T58" fmla="*/ 0 h 170"/>
              <a:gd name="T59" fmla="*/ 138 w 138"/>
              <a:gd name="T60" fmla="*/ 170 h 17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38" h="170">
                <a:moveTo>
                  <a:pt x="32" y="110"/>
                </a:moveTo>
                <a:cubicBezTo>
                  <a:pt x="25" y="100"/>
                  <a:pt x="20" y="89"/>
                  <a:pt x="10" y="82"/>
                </a:cubicBezTo>
                <a:cubicBezTo>
                  <a:pt x="0" y="67"/>
                  <a:pt x="12" y="47"/>
                  <a:pt x="0" y="30"/>
                </a:cubicBezTo>
                <a:cubicBezTo>
                  <a:pt x="4" y="0"/>
                  <a:pt x="31" y="14"/>
                  <a:pt x="56" y="16"/>
                </a:cubicBezTo>
                <a:cubicBezTo>
                  <a:pt x="62" y="20"/>
                  <a:pt x="71" y="27"/>
                  <a:pt x="54" y="10"/>
                </a:cubicBezTo>
                <a:cubicBezTo>
                  <a:pt x="52" y="8"/>
                  <a:pt x="56" y="14"/>
                  <a:pt x="58" y="16"/>
                </a:cubicBezTo>
                <a:cubicBezTo>
                  <a:pt x="63" y="22"/>
                  <a:pt x="69" y="23"/>
                  <a:pt x="76" y="28"/>
                </a:cubicBezTo>
                <a:cubicBezTo>
                  <a:pt x="79" y="32"/>
                  <a:pt x="81" y="37"/>
                  <a:pt x="84" y="40"/>
                </a:cubicBezTo>
                <a:cubicBezTo>
                  <a:pt x="88" y="44"/>
                  <a:pt x="96" y="52"/>
                  <a:pt x="96" y="52"/>
                </a:cubicBezTo>
                <a:cubicBezTo>
                  <a:pt x="97" y="54"/>
                  <a:pt x="96" y="57"/>
                  <a:pt x="98" y="58"/>
                </a:cubicBezTo>
                <a:cubicBezTo>
                  <a:pt x="101" y="60"/>
                  <a:pt x="110" y="62"/>
                  <a:pt x="110" y="62"/>
                </a:cubicBezTo>
                <a:cubicBezTo>
                  <a:pt x="116" y="70"/>
                  <a:pt x="121" y="77"/>
                  <a:pt x="124" y="86"/>
                </a:cubicBezTo>
                <a:cubicBezTo>
                  <a:pt x="121" y="90"/>
                  <a:pt x="119" y="94"/>
                  <a:pt x="116" y="98"/>
                </a:cubicBezTo>
                <a:cubicBezTo>
                  <a:pt x="115" y="100"/>
                  <a:pt x="117" y="102"/>
                  <a:pt x="118" y="104"/>
                </a:cubicBezTo>
                <a:cubicBezTo>
                  <a:pt x="124" y="115"/>
                  <a:pt x="128" y="131"/>
                  <a:pt x="138" y="138"/>
                </a:cubicBezTo>
                <a:cubicBezTo>
                  <a:pt x="132" y="161"/>
                  <a:pt x="123" y="160"/>
                  <a:pt x="104" y="170"/>
                </a:cubicBezTo>
                <a:cubicBezTo>
                  <a:pt x="77" y="164"/>
                  <a:pt x="88" y="160"/>
                  <a:pt x="70" y="152"/>
                </a:cubicBezTo>
                <a:cubicBezTo>
                  <a:pt x="62" y="148"/>
                  <a:pt x="46" y="140"/>
                  <a:pt x="46" y="140"/>
                </a:cubicBezTo>
                <a:cubicBezTo>
                  <a:pt x="39" y="130"/>
                  <a:pt x="30" y="110"/>
                  <a:pt x="30" y="98"/>
                </a:cubicBezTo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4" name="Text Box 16"/>
          <p:cNvSpPr txBox="1">
            <a:spLocks noChangeArrowheads="1"/>
          </p:cNvSpPr>
          <p:nvPr/>
        </p:nvSpPr>
        <p:spPr bwMode="auto">
          <a:xfrm>
            <a:off x="107950" y="3789363"/>
            <a:ext cx="1000125" cy="468312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Заказник</a:t>
            </a:r>
          </a:p>
          <a:p>
            <a:pPr algn="ctr">
              <a:defRPr/>
            </a:pPr>
            <a:r>
              <a:rPr lang="ru-RU" sz="800" dirty="0"/>
              <a:t>«Красная Горка»</a:t>
            </a:r>
          </a:p>
          <a:p>
            <a:pPr algn="ctr">
              <a:defRPr/>
            </a:pPr>
            <a:r>
              <a:rPr lang="ru-RU" sz="800" dirty="0"/>
              <a:t>12,0 тыс. га</a:t>
            </a:r>
          </a:p>
        </p:txBody>
      </p:sp>
      <p:sp>
        <p:nvSpPr>
          <p:cNvPr id="8207" name="Freeform 17"/>
          <p:cNvSpPr>
            <a:spLocks/>
          </p:cNvSpPr>
          <p:nvPr/>
        </p:nvSpPr>
        <p:spPr bwMode="auto">
          <a:xfrm>
            <a:off x="1917700" y="3467100"/>
            <a:ext cx="477838" cy="228600"/>
          </a:xfrm>
          <a:custGeom>
            <a:avLst/>
            <a:gdLst>
              <a:gd name="T0" fmla="*/ 2147483647 w 301"/>
              <a:gd name="T1" fmla="*/ 2147483647 h 144"/>
              <a:gd name="T2" fmla="*/ 2147483647 w 301"/>
              <a:gd name="T3" fmla="*/ 2147483647 h 144"/>
              <a:gd name="T4" fmla="*/ 2147483647 w 301"/>
              <a:gd name="T5" fmla="*/ 2147483647 h 144"/>
              <a:gd name="T6" fmla="*/ 2147483647 w 301"/>
              <a:gd name="T7" fmla="*/ 2147483647 h 144"/>
              <a:gd name="T8" fmla="*/ 2147483647 w 301"/>
              <a:gd name="T9" fmla="*/ 2147483647 h 144"/>
              <a:gd name="T10" fmla="*/ 2147483647 w 301"/>
              <a:gd name="T11" fmla="*/ 2147483647 h 144"/>
              <a:gd name="T12" fmla="*/ 2147483647 w 301"/>
              <a:gd name="T13" fmla="*/ 2147483647 h 144"/>
              <a:gd name="T14" fmla="*/ 2147483647 w 301"/>
              <a:gd name="T15" fmla="*/ 2147483647 h 144"/>
              <a:gd name="T16" fmla="*/ 2147483647 w 301"/>
              <a:gd name="T17" fmla="*/ 2147483647 h 144"/>
              <a:gd name="T18" fmla="*/ 2147483647 w 301"/>
              <a:gd name="T19" fmla="*/ 2147483647 h 144"/>
              <a:gd name="T20" fmla="*/ 2147483647 w 301"/>
              <a:gd name="T21" fmla="*/ 2147483647 h 144"/>
              <a:gd name="T22" fmla="*/ 2147483647 w 301"/>
              <a:gd name="T23" fmla="*/ 2147483647 h 144"/>
              <a:gd name="T24" fmla="*/ 2147483647 w 301"/>
              <a:gd name="T25" fmla="*/ 2147483647 h 144"/>
              <a:gd name="T26" fmla="*/ 2147483647 w 301"/>
              <a:gd name="T27" fmla="*/ 2147483647 h 144"/>
              <a:gd name="T28" fmla="*/ 2147483647 w 301"/>
              <a:gd name="T29" fmla="*/ 2147483647 h 144"/>
              <a:gd name="T30" fmla="*/ 2147483647 w 301"/>
              <a:gd name="T31" fmla="*/ 2147483647 h 14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01"/>
              <a:gd name="T49" fmla="*/ 0 h 144"/>
              <a:gd name="T50" fmla="*/ 301 w 301"/>
              <a:gd name="T51" fmla="*/ 144 h 14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01" h="144">
                <a:moveTo>
                  <a:pt x="1" y="60"/>
                </a:moveTo>
                <a:cubicBezTo>
                  <a:pt x="6" y="68"/>
                  <a:pt x="15" y="81"/>
                  <a:pt x="22" y="87"/>
                </a:cubicBezTo>
                <a:cubicBezTo>
                  <a:pt x="47" y="107"/>
                  <a:pt x="86" y="103"/>
                  <a:pt x="112" y="120"/>
                </a:cubicBezTo>
                <a:cubicBezTo>
                  <a:pt x="137" y="136"/>
                  <a:pt x="146" y="138"/>
                  <a:pt x="175" y="144"/>
                </a:cubicBezTo>
                <a:cubicBezTo>
                  <a:pt x="239" y="136"/>
                  <a:pt x="208" y="142"/>
                  <a:pt x="241" y="120"/>
                </a:cubicBezTo>
                <a:cubicBezTo>
                  <a:pt x="245" y="108"/>
                  <a:pt x="248" y="100"/>
                  <a:pt x="259" y="93"/>
                </a:cubicBezTo>
                <a:cubicBezTo>
                  <a:pt x="265" y="32"/>
                  <a:pt x="250" y="85"/>
                  <a:pt x="289" y="57"/>
                </a:cubicBezTo>
                <a:cubicBezTo>
                  <a:pt x="299" y="50"/>
                  <a:pt x="301" y="21"/>
                  <a:pt x="301" y="21"/>
                </a:cubicBezTo>
                <a:cubicBezTo>
                  <a:pt x="299" y="17"/>
                  <a:pt x="298" y="12"/>
                  <a:pt x="295" y="9"/>
                </a:cubicBezTo>
                <a:cubicBezTo>
                  <a:pt x="286" y="0"/>
                  <a:pt x="228" y="20"/>
                  <a:pt x="214" y="24"/>
                </a:cubicBezTo>
                <a:cubicBezTo>
                  <a:pt x="207" y="26"/>
                  <a:pt x="200" y="28"/>
                  <a:pt x="193" y="30"/>
                </a:cubicBezTo>
                <a:cubicBezTo>
                  <a:pt x="187" y="32"/>
                  <a:pt x="175" y="36"/>
                  <a:pt x="175" y="36"/>
                </a:cubicBezTo>
                <a:cubicBezTo>
                  <a:pt x="143" y="28"/>
                  <a:pt x="117" y="34"/>
                  <a:pt x="85" y="39"/>
                </a:cubicBezTo>
                <a:cubicBezTo>
                  <a:pt x="54" y="54"/>
                  <a:pt x="66" y="52"/>
                  <a:pt x="40" y="39"/>
                </a:cubicBezTo>
                <a:cubicBezTo>
                  <a:pt x="28" y="47"/>
                  <a:pt x="27" y="52"/>
                  <a:pt x="13" y="57"/>
                </a:cubicBezTo>
                <a:cubicBezTo>
                  <a:pt x="0" y="62"/>
                  <a:pt x="1" y="68"/>
                  <a:pt x="1" y="60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6" name="Text Box 18"/>
          <p:cNvSpPr txBox="1">
            <a:spLocks noChangeArrowheads="1"/>
          </p:cNvSpPr>
          <p:nvPr/>
        </p:nvSpPr>
        <p:spPr bwMode="auto">
          <a:xfrm>
            <a:off x="1979613" y="3068638"/>
            <a:ext cx="1508125" cy="346075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Крымский государственный</a:t>
            </a:r>
          </a:p>
          <a:p>
            <a:pPr algn="ctr">
              <a:defRPr/>
            </a:pPr>
            <a:r>
              <a:rPr lang="ru-RU" sz="800" dirty="0"/>
              <a:t>заказник 15,0 тыс. га</a:t>
            </a:r>
          </a:p>
        </p:txBody>
      </p:sp>
      <p:sp>
        <p:nvSpPr>
          <p:cNvPr id="8209" name="Freeform 19"/>
          <p:cNvSpPr>
            <a:spLocks/>
          </p:cNvSpPr>
          <p:nvPr/>
        </p:nvSpPr>
        <p:spPr bwMode="auto">
          <a:xfrm>
            <a:off x="4305300" y="2235200"/>
            <a:ext cx="320675" cy="412750"/>
          </a:xfrm>
          <a:custGeom>
            <a:avLst/>
            <a:gdLst>
              <a:gd name="T0" fmla="*/ 2147483647 w 202"/>
              <a:gd name="T1" fmla="*/ 2147483647 h 260"/>
              <a:gd name="T2" fmla="*/ 2147483647 w 202"/>
              <a:gd name="T3" fmla="*/ 2147483647 h 260"/>
              <a:gd name="T4" fmla="*/ 2147483647 w 202"/>
              <a:gd name="T5" fmla="*/ 2147483647 h 260"/>
              <a:gd name="T6" fmla="*/ 2147483647 w 202"/>
              <a:gd name="T7" fmla="*/ 2147483647 h 260"/>
              <a:gd name="T8" fmla="*/ 0 w 202"/>
              <a:gd name="T9" fmla="*/ 2147483647 h 260"/>
              <a:gd name="T10" fmla="*/ 2147483647 w 202"/>
              <a:gd name="T11" fmla="*/ 2147483647 h 260"/>
              <a:gd name="T12" fmla="*/ 2147483647 w 202"/>
              <a:gd name="T13" fmla="*/ 2147483647 h 260"/>
              <a:gd name="T14" fmla="*/ 2147483647 w 202"/>
              <a:gd name="T15" fmla="*/ 2147483647 h 260"/>
              <a:gd name="T16" fmla="*/ 2147483647 w 202"/>
              <a:gd name="T17" fmla="*/ 2147483647 h 260"/>
              <a:gd name="T18" fmla="*/ 2147483647 w 202"/>
              <a:gd name="T19" fmla="*/ 2147483647 h 260"/>
              <a:gd name="T20" fmla="*/ 2147483647 w 202"/>
              <a:gd name="T21" fmla="*/ 2147483647 h 260"/>
              <a:gd name="T22" fmla="*/ 2147483647 w 202"/>
              <a:gd name="T23" fmla="*/ 2147483647 h 260"/>
              <a:gd name="T24" fmla="*/ 2147483647 w 202"/>
              <a:gd name="T25" fmla="*/ 2147483647 h 260"/>
              <a:gd name="T26" fmla="*/ 2147483647 w 202"/>
              <a:gd name="T27" fmla="*/ 2147483647 h 260"/>
              <a:gd name="T28" fmla="*/ 2147483647 w 202"/>
              <a:gd name="T29" fmla="*/ 2147483647 h 260"/>
              <a:gd name="T30" fmla="*/ 2147483647 w 202"/>
              <a:gd name="T31" fmla="*/ 2147483647 h 260"/>
              <a:gd name="T32" fmla="*/ 2147483647 w 202"/>
              <a:gd name="T33" fmla="*/ 2147483647 h 260"/>
              <a:gd name="T34" fmla="*/ 2147483647 w 202"/>
              <a:gd name="T35" fmla="*/ 2147483647 h 260"/>
              <a:gd name="T36" fmla="*/ 2147483647 w 202"/>
              <a:gd name="T37" fmla="*/ 2147483647 h 260"/>
              <a:gd name="T38" fmla="*/ 2147483647 w 202"/>
              <a:gd name="T39" fmla="*/ 2147483647 h 26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02"/>
              <a:gd name="T61" fmla="*/ 0 h 260"/>
              <a:gd name="T62" fmla="*/ 202 w 202"/>
              <a:gd name="T63" fmla="*/ 260 h 26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02" h="260">
                <a:moveTo>
                  <a:pt x="171" y="257"/>
                </a:moveTo>
                <a:cubicBezTo>
                  <a:pt x="129" y="252"/>
                  <a:pt x="126" y="248"/>
                  <a:pt x="93" y="254"/>
                </a:cubicBezTo>
                <a:cubicBezTo>
                  <a:pt x="85" y="256"/>
                  <a:pt x="69" y="260"/>
                  <a:pt x="69" y="260"/>
                </a:cubicBezTo>
                <a:cubicBezTo>
                  <a:pt x="50" y="258"/>
                  <a:pt x="30" y="260"/>
                  <a:pt x="12" y="254"/>
                </a:cubicBezTo>
                <a:cubicBezTo>
                  <a:pt x="5" y="252"/>
                  <a:pt x="0" y="236"/>
                  <a:pt x="0" y="236"/>
                </a:cubicBezTo>
                <a:cubicBezTo>
                  <a:pt x="1" y="229"/>
                  <a:pt x="3" y="182"/>
                  <a:pt x="15" y="176"/>
                </a:cubicBezTo>
                <a:cubicBezTo>
                  <a:pt x="24" y="171"/>
                  <a:pt x="35" y="172"/>
                  <a:pt x="45" y="170"/>
                </a:cubicBezTo>
                <a:cubicBezTo>
                  <a:pt x="74" y="151"/>
                  <a:pt x="43" y="118"/>
                  <a:pt x="30" y="98"/>
                </a:cubicBezTo>
                <a:cubicBezTo>
                  <a:pt x="33" y="70"/>
                  <a:pt x="30" y="62"/>
                  <a:pt x="48" y="44"/>
                </a:cubicBezTo>
                <a:cubicBezTo>
                  <a:pt x="53" y="28"/>
                  <a:pt x="56" y="7"/>
                  <a:pt x="72" y="2"/>
                </a:cubicBezTo>
                <a:cubicBezTo>
                  <a:pt x="91" y="3"/>
                  <a:pt x="111" y="0"/>
                  <a:pt x="129" y="5"/>
                </a:cubicBezTo>
                <a:cubicBezTo>
                  <a:pt x="134" y="6"/>
                  <a:pt x="131" y="15"/>
                  <a:pt x="132" y="20"/>
                </a:cubicBezTo>
                <a:cubicBezTo>
                  <a:pt x="135" y="32"/>
                  <a:pt x="139" y="37"/>
                  <a:pt x="150" y="41"/>
                </a:cubicBezTo>
                <a:cubicBezTo>
                  <a:pt x="166" y="39"/>
                  <a:pt x="182" y="35"/>
                  <a:pt x="198" y="35"/>
                </a:cubicBezTo>
                <a:cubicBezTo>
                  <a:pt x="202" y="35"/>
                  <a:pt x="191" y="38"/>
                  <a:pt x="189" y="41"/>
                </a:cubicBezTo>
                <a:cubicBezTo>
                  <a:pt x="178" y="53"/>
                  <a:pt x="175" y="62"/>
                  <a:pt x="171" y="77"/>
                </a:cubicBezTo>
                <a:cubicBezTo>
                  <a:pt x="164" y="104"/>
                  <a:pt x="157" y="147"/>
                  <a:pt x="141" y="170"/>
                </a:cubicBezTo>
                <a:cubicBezTo>
                  <a:pt x="143" y="195"/>
                  <a:pt x="139" y="204"/>
                  <a:pt x="162" y="212"/>
                </a:cubicBezTo>
                <a:cubicBezTo>
                  <a:pt x="178" y="236"/>
                  <a:pt x="165" y="235"/>
                  <a:pt x="165" y="257"/>
                </a:cubicBezTo>
                <a:cubicBezTo>
                  <a:pt x="165" y="259"/>
                  <a:pt x="169" y="257"/>
                  <a:pt x="171" y="257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8" name="Text Box 20"/>
          <p:cNvSpPr txBox="1">
            <a:spLocks noChangeArrowheads="1"/>
          </p:cNvSpPr>
          <p:nvPr/>
        </p:nvSpPr>
        <p:spPr bwMode="auto">
          <a:xfrm>
            <a:off x="3995738" y="1844675"/>
            <a:ext cx="1195387" cy="346075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Новоберезанский</a:t>
            </a:r>
          </a:p>
          <a:p>
            <a:pPr algn="ctr">
              <a:defRPr/>
            </a:pPr>
            <a:r>
              <a:rPr lang="ru-RU" sz="800" dirty="0"/>
              <a:t>Заказник 30,6 тыс. га</a:t>
            </a:r>
          </a:p>
        </p:txBody>
      </p:sp>
      <p:sp>
        <p:nvSpPr>
          <p:cNvPr id="8211" name="Freeform 21"/>
          <p:cNvSpPr>
            <a:spLocks/>
          </p:cNvSpPr>
          <p:nvPr/>
        </p:nvSpPr>
        <p:spPr bwMode="auto">
          <a:xfrm>
            <a:off x="5624513" y="1843088"/>
            <a:ext cx="300037" cy="238125"/>
          </a:xfrm>
          <a:custGeom>
            <a:avLst/>
            <a:gdLst>
              <a:gd name="T0" fmla="*/ 2147483647 w 189"/>
              <a:gd name="T1" fmla="*/ 2147483647 h 150"/>
              <a:gd name="T2" fmla="*/ 2147483647 w 189"/>
              <a:gd name="T3" fmla="*/ 2147483647 h 150"/>
              <a:gd name="T4" fmla="*/ 2147483647 w 189"/>
              <a:gd name="T5" fmla="*/ 2147483647 h 150"/>
              <a:gd name="T6" fmla="*/ 2147483647 w 189"/>
              <a:gd name="T7" fmla="*/ 2147483647 h 150"/>
              <a:gd name="T8" fmla="*/ 2147483647 w 189"/>
              <a:gd name="T9" fmla="*/ 2147483647 h 150"/>
              <a:gd name="T10" fmla="*/ 2147483647 w 189"/>
              <a:gd name="T11" fmla="*/ 2147483647 h 150"/>
              <a:gd name="T12" fmla="*/ 2147483647 w 189"/>
              <a:gd name="T13" fmla="*/ 2147483647 h 150"/>
              <a:gd name="T14" fmla="*/ 2147483647 w 189"/>
              <a:gd name="T15" fmla="*/ 2147483647 h 150"/>
              <a:gd name="T16" fmla="*/ 2147483647 w 189"/>
              <a:gd name="T17" fmla="*/ 2147483647 h 150"/>
              <a:gd name="T18" fmla="*/ 2147483647 w 189"/>
              <a:gd name="T19" fmla="*/ 2147483647 h 150"/>
              <a:gd name="T20" fmla="*/ 2147483647 w 189"/>
              <a:gd name="T21" fmla="*/ 2147483647 h 150"/>
              <a:gd name="T22" fmla="*/ 2147483647 w 189"/>
              <a:gd name="T23" fmla="*/ 0 h 150"/>
              <a:gd name="T24" fmla="*/ 2147483647 w 189"/>
              <a:gd name="T25" fmla="*/ 2147483647 h 150"/>
              <a:gd name="T26" fmla="*/ 0 w 189"/>
              <a:gd name="T27" fmla="*/ 2147483647 h 150"/>
              <a:gd name="T28" fmla="*/ 2147483647 w 189"/>
              <a:gd name="T29" fmla="*/ 2147483647 h 15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89"/>
              <a:gd name="T46" fmla="*/ 0 h 150"/>
              <a:gd name="T47" fmla="*/ 189 w 189"/>
              <a:gd name="T48" fmla="*/ 150 h 15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89" h="150">
                <a:moveTo>
                  <a:pt x="3" y="15"/>
                </a:moveTo>
                <a:cubicBezTo>
                  <a:pt x="7" y="41"/>
                  <a:pt x="11" y="67"/>
                  <a:pt x="15" y="93"/>
                </a:cubicBezTo>
                <a:cubicBezTo>
                  <a:pt x="16" y="110"/>
                  <a:pt x="10" y="129"/>
                  <a:pt x="18" y="144"/>
                </a:cubicBezTo>
                <a:cubicBezTo>
                  <a:pt x="21" y="150"/>
                  <a:pt x="36" y="132"/>
                  <a:pt x="36" y="132"/>
                </a:cubicBezTo>
                <a:cubicBezTo>
                  <a:pt x="50" y="137"/>
                  <a:pt x="60" y="139"/>
                  <a:pt x="72" y="147"/>
                </a:cubicBezTo>
                <a:cubicBezTo>
                  <a:pt x="99" y="133"/>
                  <a:pt x="89" y="140"/>
                  <a:pt x="105" y="129"/>
                </a:cubicBezTo>
                <a:cubicBezTo>
                  <a:pt x="118" y="102"/>
                  <a:pt x="130" y="110"/>
                  <a:pt x="165" y="105"/>
                </a:cubicBezTo>
                <a:cubicBezTo>
                  <a:pt x="189" y="89"/>
                  <a:pt x="178" y="46"/>
                  <a:pt x="171" y="24"/>
                </a:cubicBezTo>
                <a:cubicBezTo>
                  <a:pt x="169" y="17"/>
                  <a:pt x="153" y="12"/>
                  <a:pt x="153" y="12"/>
                </a:cubicBezTo>
                <a:cubicBezTo>
                  <a:pt x="136" y="18"/>
                  <a:pt x="120" y="26"/>
                  <a:pt x="102" y="30"/>
                </a:cubicBezTo>
                <a:cubicBezTo>
                  <a:pt x="65" y="23"/>
                  <a:pt x="80" y="30"/>
                  <a:pt x="54" y="12"/>
                </a:cubicBezTo>
                <a:cubicBezTo>
                  <a:pt x="45" y="6"/>
                  <a:pt x="24" y="0"/>
                  <a:pt x="24" y="0"/>
                </a:cubicBezTo>
                <a:cubicBezTo>
                  <a:pt x="18" y="2"/>
                  <a:pt x="12" y="4"/>
                  <a:pt x="6" y="6"/>
                </a:cubicBezTo>
                <a:cubicBezTo>
                  <a:pt x="3" y="7"/>
                  <a:pt x="1" y="12"/>
                  <a:pt x="0" y="15"/>
                </a:cubicBezTo>
                <a:cubicBezTo>
                  <a:pt x="0" y="16"/>
                  <a:pt x="2" y="15"/>
                  <a:pt x="3" y="15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80" name="Text Box 22"/>
          <p:cNvSpPr txBox="1">
            <a:spLocks noChangeArrowheads="1"/>
          </p:cNvSpPr>
          <p:nvPr/>
        </p:nvSpPr>
        <p:spPr bwMode="auto">
          <a:xfrm>
            <a:off x="4716016" y="1125538"/>
            <a:ext cx="1304925" cy="590550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Тихорецкий государственный</a:t>
            </a:r>
          </a:p>
          <a:p>
            <a:pPr algn="ctr">
              <a:defRPr/>
            </a:pPr>
            <a:r>
              <a:rPr lang="ru-RU" sz="800" dirty="0"/>
              <a:t>природный заказник 15,2 тыс. га</a:t>
            </a:r>
          </a:p>
        </p:txBody>
      </p:sp>
      <p:sp>
        <p:nvSpPr>
          <p:cNvPr id="8213" name="Freeform 23"/>
          <p:cNvSpPr>
            <a:spLocks/>
          </p:cNvSpPr>
          <p:nvPr/>
        </p:nvSpPr>
        <p:spPr bwMode="auto">
          <a:xfrm>
            <a:off x="4719638" y="4002088"/>
            <a:ext cx="457200" cy="355600"/>
          </a:xfrm>
          <a:custGeom>
            <a:avLst/>
            <a:gdLst>
              <a:gd name="T0" fmla="*/ 0 w 288"/>
              <a:gd name="T1" fmla="*/ 2147483647 h 224"/>
              <a:gd name="T2" fmla="*/ 2147483647 w 288"/>
              <a:gd name="T3" fmla="*/ 2147483647 h 224"/>
              <a:gd name="T4" fmla="*/ 2147483647 w 288"/>
              <a:gd name="T5" fmla="*/ 2147483647 h 224"/>
              <a:gd name="T6" fmla="*/ 2147483647 w 288"/>
              <a:gd name="T7" fmla="*/ 2147483647 h 224"/>
              <a:gd name="T8" fmla="*/ 2147483647 w 288"/>
              <a:gd name="T9" fmla="*/ 2147483647 h 224"/>
              <a:gd name="T10" fmla="*/ 2147483647 w 288"/>
              <a:gd name="T11" fmla="*/ 2147483647 h 224"/>
              <a:gd name="T12" fmla="*/ 2147483647 w 288"/>
              <a:gd name="T13" fmla="*/ 2147483647 h 224"/>
              <a:gd name="T14" fmla="*/ 2147483647 w 288"/>
              <a:gd name="T15" fmla="*/ 2147483647 h 224"/>
              <a:gd name="T16" fmla="*/ 2147483647 w 288"/>
              <a:gd name="T17" fmla="*/ 2147483647 h 224"/>
              <a:gd name="T18" fmla="*/ 2147483647 w 288"/>
              <a:gd name="T19" fmla="*/ 2147483647 h 224"/>
              <a:gd name="T20" fmla="*/ 2147483647 w 288"/>
              <a:gd name="T21" fmla="*/ 2147483647 h 224"/>
              <a:gd name="T22" fmla="*/ 2147483647 w 288"/>
              <a:gd name="T23" fmla="*/ 2147483647 h 224"/>
              <a:gd name="T24" fmla="*/ 2147483647 w 288"/>
              <a:gd name="T25" fmla="*/ 2147483647 h 224"/>
              <a:gd name="T26" fmla="*/ 0 w 288"/>
              <a:gd name="T27" fmla="*/ 2147483647 h 2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88"/>
              <a:gd name="T43" fmla="*/ 0 h 224"/>
              <a:gd name="T44" fmla="*/ 288 w 288"/>
              <a:gd name="T45" fmla="*/ 224 h 22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88" h="224">
                <a:moveTo>
                  <a:pt x="0" y="5"/>
                </a:moveTo>
                <a:cubicBezTo>
                  <a:pt x="5" y="20"/>
                  <a:pt x="5" y="30"/>
                  <a:pt x="21" y="35"/>
                </a:cubicBezTo>
                <a:cubicBezTo>
                  <a:pt x="53" y="67"/>
                  <a:pt x="53" y="112"/>
                  <a:pt x="84" y="143"/>
                </a:cubicBezTo>
                <a:cubicBezTo>
                  <a:pt x="90" y="160"/>
                  <a:pt x="90" y="175"/>
                  <a:pt x="105" y="185"/>
                </a:cubicBezTo>
                <a:cubicBezTo>
                  <a:pt x="111" y="194"/>
                  <a:pt x="117" y="203"/>
                  <a:pt x="123" y="212"/>
                </a:cubicBezTo>
                <a:cubicBezTo>
                  <a:pt x="127" y="218"/>
                  <a:pt x="141" y="224"/>
                  <a:pt x="141" y="224"/>
                </a:cubicBezTo>
                <a:cubicBezTo>
                  <a:pt x="184" y="217"/>
                  <a:pt x="224" y="211"/>
                  <a:pt x="267" y="215"/>
                </a:cubicBezTo>
                <a:cubicBezTo>
                  <a:pt x="273" y="198"/>
                  <a:pt x="269" y="209"/>
                  <a:pt x="282" y="182"/>
                </a:cubicBezTo>
                <a:cubicBezTo>
                  <a:pt x="284" y="178"/>
                  <a:pt x="288" y="170"/>
                  <a:pt x="288" y="170"/>
                </a:cubicBezTo>
                <a:cubicBezTo>
                  <a:pt x="286" y="149"/>
                  <a:pt x="285" y="128"/>
                  <a:pt x="282" y="107"/>
                </a:cubicBezTo>
                <a:cubicBezTo>
                  <a:pt x="275" y="65"/>
                  <a:pt x="192" y="70"/>
                  <a:pt x="174" y="68"/>
                </a:cubicBezTo>
                <a:cubicBezTo>
                  <a:pt x="159" y="63"/>
                  <a:pt x="148" y="59"/>
                  <a:pt x="135" y="50"/>
                </a:cubicBezTo>
                <a:cubicBezTo>
                  <a:pt x="119" y="18"/>
                  <a:pt x="68" y="23"/>
                  <a:pt x="39" y="20"/>
                </a:cubicBezTo>
                <a:cubicBezTo>
                  <a:pt x="21" y="8"/>
                  <a:pt x="24" y="0"/>
                  <a:pt x="0" y="5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82" name="Text Box 24"/>
          <p:cNvSpPr txBox="1">
            <a:spLocks noChangeArrowheads="1"/>
          </p:cNvSpPr>
          <p:nvPr/>
        </p:nvSpPr>
        <p:spPr bwMode="auto">
          <a:xfrm>
            <a:off x="3059113" y="3500438"/>
            <a:ext cx="1768475" cy="468312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Белореченский государственный</a:t>
            </a:r>
          </a:p>
          <a:p>
            <a:pPr algn="ctr">
              <a:defRPr/>
            </a:pPr>
            <a:r>
              <a:rPr lang="ru-RU" sz="800" dirty="0"/>
              <a:t>природный заказник</a:t>
            </a:r>
          </a:p>
          <a:p>
            <a:pPr algn="ctr">
              <a:defRPr/>
            </a:pPr>
            <a:r>
              <a:rPr lang="ru-RU" sz="800" dirty="0"/>
              <a:t>24,95 тыс. га</a:t>
            </a:r>
          </a:p>
        </p:txBody>
      </p:sp>
      <p:sp>
        <p:nvSpPr>
          <p:cNvPr id="8215" name="Freeform 25"/>
          <p:cNvSpPr>
            <a:spLocks/>
          </p:cNvSpPr>
          <p:nvPr/>
        </p:nvSpPr>
        <p:spPr bwMode="auto">
          <a:xfrm>
            <a:off x="5443538" y="3497263"/>
            <a:ext cx="606425" cy="407987"/>
          </a:xfrm>
          <a:custGeom>
            <a:avLst/>
            <a:gdLst>
              <a:gd name="T0" fmla="*/ 2147483647 w 382"/>
              <a:gd name="T1" fmla="*/ 2147483647 h 257"/>
              <a:gd name="T2" fmla="*/ 2147483647 w 382"/>
              <a:gd name="T3" fmla="*/ 2147483647 h 257"/>
              <a:gd name="T4" fmla="*/ 2147483647 w 382"/>
              <a:gd name="T5" fmla="*/ 2147483647 h 257"/>
              <a:gd name="T6" fmla="*/ 2147483647 w 382"/>
              <a:gd name="T7" fmla="*/ 2147483647 h 257"/>
              <a:gd name="T8" fmla="*/ 2147483647 w 382"/>
              <a:gd name="T9" fmla="*/ 2147483647 h 257"/>
              <a:gd name="T10" fmla="*/ 2147483647 w 382"/>
              <a:gd name="T11" fmla="*/ 2147483647 h 257"/>
              <a:gd name="T12" fmla="*/ 2147483647 w 382"/>
              <a:gd name="T13" fmla="*/ 2147483647 h 257"/>
              <a:gd name="T14" fmla="*/ 2147483647 w 382"/>
              <a:gd name="T15" fmla="*/ 2147483647 h 257"/>
              <a:gd name="T16" fmla="*/ 2147483647 w 382"/>
              <a:gd name="T17" fmla="*/ 2147483647 h 257"/>
              <a:gd name="T18" fmla="*/ 2147483647 w 382"/>
              <a:gd name="T19" fmla="*/ 2147483647 h 257"/>
              <a:gd name="T20" fmla="*/ 0 w 382"/>
              <a:gd name="T21" fmla="*/ 2147483647 h 257"/>
              <a:gd name="T22" fmla="*/ 2147483647 w 382"/>
              <a:gd name="T23" fmla="*/ 2147483647 h 257"/>
              <a:gd name="T24" fmla="*/ 2147483647 w 382"/>
              <a:gd name="T25" fmla="*/ 2147483647 h 257"/>
              <a:gd name="T26" fmla="*/ 2147483647 w 382"/>
              <a:gd name="T27" fmla="*/ 2147483647 h 257"/>
              <a:gd name="T28" fmla="*/ 2147483647 w 382"/>
              <a:gd name="T29" fmla="*/ 2147483647 h 257"/>
              <a:gd name="T30" fmla="*/ 2147483647 w 382"/>
              <a:gd name="T31" fmla="*/ 2147483647 h 257"/>
              <a:gd name="T32" fmla="*/ 2147483647 w 382"/>
              <a:gd name="T33" fmla="*/ 2147483647 h 257"/>
              <a:gd name="T34" fmla="*/ 2147483647 w 382"/>
              <a:gd name="T35" fmla="*/ 2147483647 h 257"/>
              <a:gd name="T36" fmla="*/ 2147483647 w 382"/>
              <a:gd name="T37" fmla="*/ 2147483647 h 257"/>
              <a:gd name="T38" fmla="*/ 2147483647 w 382"/>
              <a:gd name="T39" fmla="*/ 2147483647 h 257"/>
              <a:gd name="T40" fmla="*/ 2147483647 w 382"/>
              <a:gd name="T41" fmla="*/ 2147483647 h 257"/>
              <a:gd name="T42" fmla="*/ 2147483647 w 382"/>
              <a:gd name="T43" fmla="*/ 2147483647 h 25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82"/>
              <a:gd name="T67" fmla="*/ 0 h 257"/>
              <a:gd name="T68" fmla="*/ 382 w 382"/>
              <a:gd name="T69" fmla="*/ 257 h 25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82" h="257">
                <a:moveTo>
                  <a:pt x="306" y="257"/>
                </a:moveTo>
                <a:cubicBezTo>
                  <a:pt x="328" y="243"/>
                  <a:pt x="341" y="234"/>
                  <a:pt x="366" y="227"/>
                </a:cubicBezTo>
                <a:cubicBezTo>
                  <a:pt x="372" y="223"/>
                  <a:pt x="382" y="218"/>
                  <a:pt x="381" y="209"/>
                </a:cubicBezTo>
                <a:cubicBezTo>
                  <a:pt x="380" y="204"/>
                  <a:pt x="357" y="177"/>
                  <a:pt x="351" y="173"/>
                </a:cubicBezTo>
                <a:cubicBezTo>
                  <a:pt x="338" y="154"/>
                  <a:pt x="320" y="135"/>
                  <a:pt x="300" y="122"/>
                </a:cubicBezTo>
                <a:cubicBezTo>
                  <a:pt x="291" y="104"/>
                  <a:pt x="298" y="112"/>
                  <a:pt x="276" y="98"/>
                </a:cubicBezTo>
                <a:cubicBezTo>
                  <a:pt x="273" y="96"/>
                  <a:pt x="267" y="92"/>
                  <a:pt x="267" y="92"/>
                </a:cubicBezTo>
                <a:cubicBezTo>
                  <a:pt x="252" y="62"/>
                  <a:pt x="269" y="87"/>
                  <a:pt x="207" y="74"/>
                </a:cubicBezTo>
                <a:cubicBezTo>
                  <a:pt x="177" y="68"/>
                  <a:pt x="144" y="53"/>
                  <a:pt x="114" y="44"/>
                </a:cubicBezTo>
                <a:cubicBezTo>
                  <a:pt x="97" y="33"/>
                  <a:pt x="85" y="19"/>
                  <a:pt x="69" y="8"/>
                </a:cubicBezTo>
                <a:cubicBezTo>
                  <a:pt x="54" y="9"/>
                  <a:pt x="8" y="0"/>
                  <a:pt x="0" y="23"/>
                </a:cubicBezTo>
                <a:cubicBezTo>
                  <a:pt x="8" y="47"/>
                  <a:pt x="33" y="38"/>
                  <a:pt x="51" y="50"/>
                </a:cubicBezTo>
                <a:cubicBezTo>
                  <a:pt x="57" y="54"/>
                  <a:pt x="69" y="62"/>
                  <a:pt x="69" y="62"/>
                </a:cubicBezTo>
                <a:cubicBezTo>
                  <a:pt x="79" y="77"/>
                  <a:pt x="99" y="89"/>
                  <a:pt x="117" y="95"/>
                </a:cubicBezTo>
                <a:cubicBezTo>
                  <a:pt x="135" y="113"/>
                  <a:pt x="154" y="123"/>
                  <a:pt x="177" y="134"/>
                </a:cubicBezTo>
                <a:cubicBezTo>
                  <a:pt x="183" y="137"/>
                  <a:pt x="189" y="140"/>
                  <a:pt x="195" y="143"/>
                </a:cubicBezTo>
                <a:cubicBezTo>
                  <a:pt x="201" y="147"/>
                  <a:pt x="213" y="155"/>
                  <a:pt x="213" y="155"/>
                </a:cubicBezTo>
                <a:cubicBezTo>
                  <a:pt x="220" y="166"/>
                  <a:pt x="232" y="178"/>
                  <a:pt x="243" y="185"/>
                </a:cubicBezTo>
                <a:cubicBezTo>
                  <a:pt x="251" y="196"/>
                  <a:pt x="258" y="195"/>
                  <a:pt x="267" y="206"/>
                </a:cubicBezTo>
                <a:cubicBezTo>
                  <a:pt x="279" y="221"/>
                  <a:pt x="284" y="237"/>
                  <a:pt x="300" y="248"/>
                </a:cubicBezTo>
                <a:cubicBezTo>
                  <a:pt x="302" y="251"/>
                  <a:pt x="302" y="257"/>
                  <a:pt x="306" y="257"/>
                </a:cubicBezTo>
                <a:cubicBezTo>
                  <a:pt x="309" y="257"/>
                  <a:pt x="310" y="234"/>
                  <a:pt x="321" y="245"/>
                </a:cubicBezTo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84" name="Text Box 26"/>
          <p:cNvSpPr txBox="1">
            <a:spLocks noChangeArrowheads="1"/>
          </p:cNvSpPr>
          <p:nvPr/>
        </p:nvSpPr>
        <p:spPr bwMode="auto">
          <a:xfrm>
            <a:off x="4787900" y="2924175"/>
            <a:ext cx="1090613" cy="468313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Средне-Лабинский</a:t>
            </a:r>
          </a:p>
          <a:p>
            <a:pPr algn="ctr">
              <a:defRPr/>
            </a:pPr>
            <a:r>
              <a:rPr lang="ru-RU" sz="800" dirty="0"/>
              <a:t>заказник</a:t>
            </a:r>
          </a:p>
          <a:p>
            <a:pPr algn="ctr">
              <a:defRPr/>
            </a:pPr>
            <a:r>
              <a:rPr lang="ru-RU" sz="800" dirty="0"/>
              <a:t>27,5 тыс. га</a:t>
            </a:r>
          </a:p>
        </p:txBody>
      </p:sp>
      <p:sp>
        <p:nvSpPr>
          <p:cNvPr id="8217" name="Freeform 27"/>
          <p:cNvSpPr>
            <a:spLocks/>
          </p:cNvSpPr>
          <p:nvPr/>
        </p:nvSpPr>
        <p:spPr bwMode="auto">
          <a:xfrm>
            <a:off x="3070225" y="4572000"/>
            <a:ext cx="1508125" cy="1025525"/>
          </a:xfrm>
          <a:custGeom>
            <a:avLst/>
            <a:gdLst>
              <a:gd name="T0" fmla="*/ 2147483647 w 950"/>
              <a:gd name="T1" fmla="*/ 2147483647 h 646"/>
              <a:gd name="T2" fmla="*/ 2147483647 w 950"/>
              <a:gd name="T3" fmla="*/ 2147483647 h 646"/>
              <a:gd name="T4" fmla="*/ 2147483647 w 950"/>
              <a:gd name="T5" fmla="*/ 2147483647 h 646"/>
              <a:gd name="T6" fmla="*/ 2147483647 w 950"/>
              <a:gd name="T7" fmla="*/ 2147483647 h 646"/>
              <a:gd name="T8" fmla="*/ 2147483647 w 950"/>
              <a:gd name="T9" fmla="*/ 2147483647 h 646"/>
              <a:gd name="T10" fmla="*/ 2147483647 w 950"/>
              <a:gd name="T11" fmla="*/ 2147483647 h 646"/>
              <a:gd name="T12" fmla="*/ 2147483647 w 950"/>
              <a:gd name="T13" fmla="*/ 2147483647 h 646"/>
              <a:gd name="T14" fmla="*/ 2147483647 w 950"/>
              <a:gd name="T15" fmla="*/ 2147483647 h 646"/>
              <a:gd name="T16" fmla="*/ 2147483647 w 950"/>
              <a:gd name="T17" fmla="*/ 2147483647 h 646"/>
              <a:gd name="T18" fmla="*/ 2147483647 w 950"/>
              <a:gd name="T19" fmla="*/ 0 h 646"/>
              <a:gd name="T20" fmla="*/ 2147483647 w 950"/>
              <a:gd name="T21" fmla="*/ 2147483647 h 646"/>
              <a:gd name="T22" fmla="*/ 2147483647 w 950"/>
              <a:gd name="T23" fmla="*/ 2147483647 h 646"/>
              <a:gd name="T24" fmla="*/ 2147483647 w 950"/>
              <a:gd name="T25" fmla="*/ 2147483647 h 646"/>
              <a:gd name="T26" fmla="*/ 2147483647 w 950"/>
              <a:gd name="T27" fmla="*/ 2147483647 h 646"/>
              <a:gd name="T28" fmla="*/ 2147483647 w 950"/>
              <a:gd name="T29" fmla="*/ 2147483647 h 646"/>
              <a:gd name="T30" fmla="*/ 2147483647 w 950"/>
              <a:gd name="T31" fmla="*/ 2147483647 h 646"/>
              <a:gd name="T32" fmla="*/ 2147483647 w 950"/>
              <a:gd name="T33" fmla="*/ 2147483647 h 646"/>
              <a:gd name="T34" fmla="*/ 2147483647 w 950"/>
              <a:gd name="T35" fmla="*/ 2147483647 h 646"/>
              <a:gd name="T36" fmla="*/ 2147483647 w 950"/>
              <a:gd name="T37" fmla="*/ 2147483647 h 646"/>
              <a:gd name="T38" fmla="*/ 2147483647 w 950"/>
              <a:gd name="T39" fmla="*/ 2147483647 h 646"/>
              <a:gd name="T40" fmla="*/ 2147483647 w 950"/>
              <a:gd name="T41" fmla="*/ 2147483647 h 646"/>
              <a:gd name="T42" fmla="*/ 2147483647 w 950"/>
              <a:gd name="T43" fmla="*/ 2147483647 h 646"/>
              <a:gd name="T44" fmla="*/ 2147483647 w 950"/>
              <a:gd name="T45" fmla="*/ 2147483647 h 646"/>
              <a:gd name="T46" fmla="*/ 2147483647 w 950"/>
              <a:gd name="T47" fmla="*/ 2147483647 h 646"/>
              <a:gd name="T48" fmla="*/ 2147483647 w 950"/>
              <a:gd name="T49" fmla="*/ 2147483647 h 646"/>
              <a:gd name="T50" fmla="*/ 2147483647 w 950"/>
              <a:gd name="T51" fmla="*/ 2147483647 h 646"/>
              <a:gd name="T52" fmla="*/ 2147483647 w 950"/>
              <a:gd name="T53" fmla="*/ 2147483647 h 646"/>
              <a:gd name="T54" fmla="*/ 2147483647 w 950"/>
              <a:gd name="T55" fmla="*/ 2147483647 h 646"/>
              <a:gd name="T56" fmla="*/ 2147483647 w 950"/>
              <a:gd name="T57" fmla="*/ 2147483647 h 646"/>
              <a:gd name="T58" fmla="*/ 2147483647 w 950"/>
              <a:gd name="T59" fmla="*/ 2147483647 h 646"/>
              <a:gd name="T60" fmla="*/ 2147483647 w 950"/>
              <a:gd name="T61" fmla="*/ 2147483647 h 646"/>
              <a:gd name="T62" fmla="*/ 2147483647 w 950"/>
              <a:gd name="T63" fmla="*/ 2147483647 h 646"/>
              <a:gd name="T64" fmla="*/ 2147483647 w 950"/>
              <a:gd name="T65" fmla="*/ 2147483647 h 646"/>
              <a:gd name="T66" fmla="*/ 2147483647 w 950"/>
              <a:gd name="T67" fmla="*/ 2147483647 h 646"/>
              <a:gd name="T68" fmla="*/ 2147483647 w 950"/>
              <a:gd name="T69" fmla="*/ 2147483647 h 646"/>
              <a:gd name="T70" fmla="*/ 2147483647 w 950"/>
              <a:gd name="T71" fmla="*/ 2147483647 h 646"/>
              <a:gd name="T72" fmla="*/ 2147483647 w 950"/>
              <a:gd name="T73" fmla="*/ 2147483647 h 646"/>
              <a:gd name="T74" fmla="*/ 2147483647 w 950"/>
              <a:gd name="T75" fmla="*/ 2147483647 h 646"/>
              <a:gd name="T76" fmla="*/ 2147483647 w 950"/>
              <a:gd name="T77" fmla="*/ 2147483647 h 646"/>
              <a:gd name="T78" fmla="*/ 2147483647 w 950"/>
              <a:gd name="T79" fmla="*/ 2147483647 h 646"/>
              <a:gd name="T80" fmla="*/ 2147483647 w 950"/>
              <a:gd name="T81" fmla="*/ 2147483647 h 646"/>
              <a:gd name="T82" fmla="*/ 2147483647 w 950"/>
              <a:gd name="T83" fmla="*/ 2147483647 h 646"/>
              <a:gd name="T84" fmla="*/ 2147483647 w 950"/>
              <a:gd name="T85" fmla="*/ 2147483647 h 646"/>
              <a:gd name="T86" fmla="*/ 2147483647 w 950"/>
              <a:gd name="T87" fmla="*/ 2147483647 h 646"/>
              <a:gd name="T88" fmla="*/ 2147483647 w 950"/>
              <a:gd name="T89" fmla="*/ 2147483647 h 646"/>
              <a:gd name="T90" fmla="*/ 2147483647 w 950"/>
              <a:gd name="T91" fmla="*/ 2147483647 h 646"/>
              <a:gd name="T92" fmla="*/ 2147483647 w 950"/>
              <a:gd name="T93" fmla="*/ 2147483647 h 646"/>
              <a:gd name="T94" fmla="*/ 2147483647 w 950"/>
              <a:gd name="T95" fmla="*/ 2147483647 h 646"/>
              <a:gd name="T96" fmla="*/ 2147483647 w 950"/>
              <a:gd name="T97" fmla="*/ 2147483647 h 646"/>
              <a:gd name="T98" fmla="*/ 2147483647 w 950"/>
              <a:gd name="T99" fmla="*/ 2147483647 h 646"/>
              <a:gd name="T100" fmla="*/ 2147483647 w 950"/>
              <a:gd name="T101" fmla="*/ 2147483647 h 646"/>
              <a:gd name="T102" fmla="*/ 2147483647 w 950"/>
              <a:gd name="T103" fmla="*/ 2147483647 h 64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950"/>
              <a:gd name="T157" fmla="*/ 0 h 646"/>
              <a:gd name="T158" fmla="*/ 950 w 950"/>
              <a:gd name="T159" fmla="*/ 646 h 64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950" h="646">
                <a:moveTo>
                  <a:pt x="94" y="156"/>
                </a:moveTo>
                <a:cubicBezTo>
                  <a:pt x="100" y="180"/>
                  <a:pt x="106" y="191"/>
                  <a:pt x="78" y="200"/>
                </a:cubicBezTo>
                <a:cubicBezTo>
                  <a:pt x="73" y="197"/>
                  <a:pt x="66" y="196"/>
                  <a:pt x="62" y="192"/>
                </a:cubicBezTo>
                <a:cubicBezTo>
                  <a:pt x="59" y="189"/>
                  <a:pt x="61" y="183"/>
                  <a:pt x="58" y="180"/>
                </a:cubicBezTo>
                <a:cubicBezTo>
                  <a:pt x="51" y="173"/>
                  <a:pt x="39" y="173"/>
                  <a:pt x="30" y="168"/>
                </a:cubicBezTo>
                <a:cubicBezTo>
                  <a:pt x="16" y="148"/>
                  <a:pt x="0" y="141"/>
                  <a:pt x="26" y="124"/>
                </a:cubicBezTo>
                <a:cubicBezTo>
                  <a:pt x="43" y="72"/>
                  <a:pt x="49" y="88"/>
                  <a:pt x="122" y="80"/>
                </a:cubicBezTo>
                <a:cubicBezTo>
                  <a:pt x="161" y="67"/>
                  <a:pt x="192" y="62"/>
                  <a:pt x="234" y="56"/>
                </a:cubicBezTo>
                <a:cubicBezTo>
                  <a:pt x="272" y="37"/>
                  <a:pt x="229" y="62"/>
                  <a:pt x="262" y="32"/>
                </a:cubicBezTo>
                <a:cubicBezTo>
                  <a:pt x="277" y="18"/>
                  <a:pt x="297" y="11"/>
                  <a:pt x="314" y="0"/>
                </a:cubicBezTo>
                <a:cubicBezTo>
                  <a:pt x="351" y="4"/>
                  <a:pt x="382" y="17"/>
                  <a:pt x="418" y="24"/>
                </a:cubicBezTo>
                <a:cubicBezTo>
                  <a:pt x="435" y="35"/>
                  <a:pt x="453" y="37"/>
                  <a:pt x="470" y="48"/>
                </a:cubicBezTo>
                <a:cubicBezTo>
                  <a:pt x="473" y="75"/>
                  <a:pt x="470" y="108"/>
                  <a:pt x="494" y="124"/>
                </a:cubicBezTo>
                <a:cubicBezTo>
                  <a:pt x="499" y="139"/>
                  <a:pt x="509" y="141"/>
                  <a:pt x="514" y="156"/>
                </a:cubicBezTo>
                <a:cubicBezTo>
                  <a:pt x="515" y="167"/>
                  <a:pt x="514" y="178"/>
                  <a:pt x="518" y="188"/>
                </a:cubicBezTo>
                <a:cubicBezTo>
                  <a:pt x="525" y="205"/>
                  <a:pt x="543" y="187"/>
                  <a:pt x="518" y="204"/>
                </a:cubicBezTo>
                <a:cubicBezTo>
                  <a:pt x="510" y="229"/>
                  <a:pt x="511" y="285"/>
                  <a:pt x="534" y="300"/>
                </a:cubicBezTo>
                <a:cubicBezTo>
                  <a:pt x="544" y="329"/>
                  <a:pt x="535" y="319"/>
                  <a:pt x="554" y="332"/>
                </a:cubicBezTo>
                <a:cubicBezTo>
                  <a:pt x="559" y="339"/>
                  <a:pt x="560" y="350"/>
                  <a:pt x="566" y="356"/>
                </a:cubicBezTo>
                <a:cubicBezTo>
                  <a:pt x="600" y="390"/>
                  <a:pt x="653" y="395"/>
                  <a:pt x="698" y="400"/>
                </a:cubicBezTo>
                <a:cubicBezTo>
                  <a:pt x="711" y="409"/>
                  <a:pt x="719" y="419"/>
                  <a:pt x="734" y="424"/>
                </a:cubicBezTo>
                <a:cubicBezTo>
                  <a:pt x="748" y="438"/>
                  <a:pt x="765" y="453"/>
                  <a:pt x="782" y="464"/>
                </a:cubicBezTo>
                <a:cubicBezTo>
                  <a:pt x="824" y="458"/>
                  <a:pt x="836" y="460"/>
                  <a:pt x="866" y="440"/>
                </a:cubicBezTo>
                <a:cubicBezTo>
                  <a:pt x="871" y="420"/>
                  <a:pt x="881" y="418"/>
                  <a:pt x="890" y="400"/>
                </a:cubicBezTo>
                <a:cubicBezTo>
                  <a:pt x="907" y="401"/>
                  <a:pt x="926" y="397"/>
                  <a:pt x="942" y="404"/>
                </a:cubicBezTo>
                <a:cubicBezTo>
                  <a:pt x="950" y="408"/>
                  <a:pt x="950" y="428"/>
                  <a:pt x="950" y="428"/>
                </a:cubicBezTo>
                <a:cubicBezTo>
                  <a:pt x="944" y="453"/>
                  <a:pt x="939" y="467"/>
                  <a:pt x="926" y="488"/>
                </a:cubicBezTo>
                <a:cubicBezTo>
                  <a:pt x="921" y="496"/>
                  <a:pt x="910" y="512"/>
                  <a:pt x="910" y="512"/>
                </a:cubicBezTo>
                <a:cubicBezTo>
                  <a:pt x="914" y="542"/>
                  <a:pt x="925" y="561"/>
                  <a:pt x="934" y="588"/>
                </a:cubicBezTo>
                <a:cubicBezTo>
                  <a:pt x="926" y="612"/>
                  <a:pt x="927" y="622"/>
                  <a:pt x="902" y="628"/>
                </a:cubicBezTo>
                <a:cubicBezTo>
                  <a:pt x="875" y="646"/>
                  <a:pt x="875" y="644"/>
                  <a:pt x="838" y="636"/>
                </a:cubicBezTo>
                <a:cubicBezTo>
                  <a:pt x="821" y="602"/>
                  <a:pt x="770" y="581"/>
                  <a:pt x="734" y="572"/>
                </a:cubicBezTo>
                <a:cubicBezTo>
                  <a:pt x="724" y="562"/>
                  <a:pt x="711" y="548"/>
                  <a:pt x="698" y="544"/>
                </a:cubicBezTo>
                <a:cubicBezTo>
                  <a:pt x="679" y="539"/>
                  <a:pt x="642" y="528"/>
                  <a:pt x="642" y="528"/>
                </a:cubicBezTo>
                <a:cubicBezTo>
                  <a:pt x="604" y="505"/>
                  <a:pt x="580" y="506"/>
                  <a:pt x="538" y="492"/>
                </a:cubicBezTo>
                <a:cubicBezTo>
                  <a:pt x="527" y="488"/>
                  <a:pt x="516" y="486"/>
                  <a:pt x="506" y="480"/>
                </a:cubicBezTo>
                <a:cubicBezTo>
                  <a:pt x="498" y="475"/>
                  <a:pt x="482" y="464"/>
                  <a:pt x="482" y="464"/>
                </a:cubicBezTo>
                <a:cubicBezTo>
                  <a:pt x="475" y="451"/>
                  <a:pt x="458" y="437"/>
                  <a:pt x="474" y="424"/>
                </a:cubicBezTo>
                <a:cubicBezTo>
                  <a:pt x="487" y="414"/>
                  <a:pt x="512" y="405"/>
                  <a:pt x="526" y="396"/>
                </a:cubicBezTo>
                <a:cubicBezTo>
                  <a:pt x="530" y="393"/>
                  <a:pt x="538" y="388"/>
                  <a:pt x="538" y="388"/>
                </a:cubicBezTo>
                <a:cubicBezTo>
                  <a:pt x="526" y="364"/>
                  <a:pt x="516" y="359"/>
                  <a:pt x="494" y="344"/>
                </a:cubicBezTo>
                <a:cubicBezTo>
                  <a:pt x="491" y="340"/>
                  <a:pt x="490" y="335"/>
                  <a:pt x="486" y="332"/>
                </a:cubicBezTo>
                <a:cubicBezTo>
                  <a:pt x="483" y="329"/>
                  <a:pt x="477" y="331"/>
                  <a:pt x="474" y="328"/>
                </a:cubicBezTo>
                <a:cubicBezTo>
                  <a:pt x="453" y="301"/>
                  <a:pt x="464" y="291"/>
                  <a:pt x="434" y="276"/>
                </a:cubicBezTo>
                <a:cubicBezTo>
                  <a:pt x="423" y="260"/>
                  <a:pt x="410" y="256"/>
                  <a:pt x="398" y="240"/>
                </a:cubicBezTo>
                <a:cubicBezTo>
                  <a:pt x="359" y="248"/>
                  <a:pt x="335" y="228"/>
                  <a:pt x="302" y="212"/>
                </a:cubicBezTo>
                <a:cubicBezTo>
                  <a:pt x="327" y="209"/>
                  <a:pt x="421" y="214"/>
                  <a:pt x="346" y="164"/>
                </a:cubicBezTo>
                <a:cubicBezTo>
                  <a:pt x="325" y="133"/>
                  <a:pt x="312" y="130"/>
                  <a:pt x="274" y="120"/>
                </a:cubicBezTo>
                <a:cubicBezTo>
                  <a:pt x="217" y="125"/>
                  <a:pt x="157" y="122"/>
                  <a:pt x="102" y="140"/>
                </a:cubicBezTo>
                <a:cubicBezTo>
                  <a:pt x="99" y="144"/>
                  <a:pt x="93" y="147"/>
                  <a:pt x="94" y="152"/>
                </a:cubicBezTo>
                <a:cubicBezTo>
                  <a:pt x="97" y="170"/>
                  <a:pt x="117" y="156"/>
                  <a:pt x="102" y="176"/>
                </a:cubicBezTo>
                <a:cubicBezTo>
                  <a:pt x="100" y="178"/>
                  <a:pt x="97" y="179"/>
                  <a:pt x="94" y="180"/>
                </a:cubicBezTo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18" name="Freeform 28"/>
          <p:cNvSpPr>
            <a:spLocks/>
          </p:cNvSpPr>
          <p:nvPr/>
        </p:nvSpPr>
        <p:spPr bwMode="auto">
          <a:xfrm>
            <a:off x="4064000" y="5513388"/>
            <a:ext cx="2228850" cy="1370012"/>
          </a:xfrm>
          <a:custGeom>
            <a:avLst/>
            <a:gdLst>
              <a:gd name="T0" fmla="*/ 2147483647 w 1404"/>
              <a:gd name="T1" fmla="*/ 2147483647 h 863"/>
              <a:gd name="T2" fmla="*/ 2147483647 w 1404"/>
              <a:gd name="T3" fmla="*/ 2147483647 h 863"/>
              <a:gd name="T4" fmla="*/ 2147483647 w 1404"/>
              <a:gd name="T5" fmla="*/ 2147483647 h 863"/>
              <a:gd name="T6" fmla="*/ 2147483647 w 1404"/>
              <a:gd name="T7" fmla="*/ 2147483647 h 863"/>
              <a:gd name="T8" fmla="*/ 2147483647 w 1404"/>
              <a:gd name="T9" fmla="*/ 2147483647 h 863"/>
              <a:gd name="T10" fmla="*/ 2147483647 w 1404"/>
              <a:gd name="T11" fmla="*/ 2147483647 h 863"/>
              <a:gd name="T12" fmla="*/ 2147483647 w 1404"/>
              <a:gd name="T13" fmla="*/ 2147483647 h 863"/>
              <a:gd name="T14" fmla="*/ 2147483647 w 1404"/>
              <a:gd name="T15" fmla="*/ 2147483647 h 863"/>
              <a:gd name="T16" fmla="*/ 2147483647 w 1404"/>
              <a:gd name="T17" fmla="*/ 2147483647 h 863"/>
              <a:gd name="T18" fmla="*/ 2147483647 w 1404"/>
              <a:gd name="T19" fmla="*/ 2147483647 h 863"/>
              <a:gd name="T20" fmla="*/ 2147483647 w 1404"/>
              <a:gd name="T21" fmla="*/ 2147483647 h 863"/>
              <a:gd name="T22" fmla="*/ 2147483647 w 1404"/>
              <a:gd name="T23" fmla="*/ 2147483647 h 863"/>
              <a:gd name="T24" fmla="*/ 2147483647 w 1404"/>
              <a:gd name="T25" fmla="*/ 2147483647 h 863"/>
              <a:gd name="T26" fmla="*/ 2147483647 w 1404"/>
              <a:gd name="T27" fmla="*/ 2147483647 h 863"/>
              <a:gd name="T28" fmla="*/ 2147483647 w 1404"/>
              <a:gd name="T29" fmla="*/ 2147483647 h 863"/>
              <a:gd name="T30" fmla="*/ 2147483647 w 1404"/>
              <a:gd name="T31" fmla="*/ 2147483647 h 863"/>
              <a:gd name="T32" fmla="*/ 2147483647 w 1404"/>
              <a:gd name="T33" fmla="*/ 2147483647 h 863"/>
              <a:gd name="T34" fmla="*/ 2147483647 w 1404"/>
              <a:gd name="T35" fmla="*/ 2147483647 h 863"/>
              <a:gd name="T36" fmla="*/ 2147483647 w 1404"/>
              <a:gd name="T37" fmla="*/ 2147483647 h 863"/>
              <a:gd name="T38" fmla="*/ 2147483647 w 1404"/>
              <a:gd name="T39" fmla="*/ 2147483647 h 863"/>
              <a:gd name="T40" fmla="*/ 2147483647 w 1404"/>
              <a:gd name="T41" fmla="*/ 2147483647 h 863"/>
              <a:gd name="T42" fmla="*/ 2147483647 w 1404"/>
              <a:gd name="T43" fmla="*/ 2147483647 h 863"/>
              <a:gd name="T44" fmla="*/ 2147483647 w 1404"/>
              <a:gd name="T45" fmla="*/ 2147483647 h 863"/>
              <a:gd name="T46" fmla="*/ 2147483647 w 1404"/>
              <a:gd name="T47" fmla="*/ 2147483647 h 863"/>
              <a:gd name="T48" fmla="*/ 2147483647 w 1404"/>
              <a:gd name="T49" fmla="*/ 2147483647 h 863"/>
              <a:gd name="T50" fmla="*/ 2147483647 w 1404"/>
              <a:gd name="T51" fmla="*/ 2147483647 h 863"/>
              <a:gd name="T52" fmla="*/ 2147483647 w 1404"/>
              <a:gd name="T53" fmla="*/ 2147483647 h 863"/>
              <a:gd name="T54" fmla="*/ 2147483647 w 1404"/>
              <a:gd name="T55" fmla="*/ 2147483647 h 863"/>
              <a:gd name="T56" fmla="*/ 2147483647 w 1404"/>
              <a:gd name="T57" fmla="*/ 2147483647 h 863"/>
              <a:gd name="T58" fmla="*/ 2147483647 w 1404"/>
              <a:gd name="T59" fmla="*/ 2147483647 h 863"/>
              <a:gd name="T60" fmla="*/ 2147483647 w 1404"/>
              <a:gd name="T61" fmla="*/ 2147483647 h 863"/>
              <a:gd name="T62" fmla="*/ 2147483647 w 1404"/>
              <a:gd name="T63" fmla="*/ 2147483647 h 863"/>
              <a:gd name="T64" fmla="*/ 2147483647 w 1404"/>
              <a:gd name="T65" fmla="*/ 2147483647 h 863"/>
              <a:gd name="T66" fmla="*/ 2147483647 w 1404"/>
              <a:gd name="T67" fmla="*/ 2147483647 h 863"/>
              <a:gd name="T68" fmla="*/ 2147483647 w 1404"/>
              <a:gd name="T69" fmla="*/ 2147483647 h 863"/>
              <a:gd name="T70" fmla="*/ 2147483647 w 1404"/>
              <a:gd name="T71" fmla="*/ 2147483647 h 863"/>
              <a:gd name="T72" fmla="*/ 2147483647 w 1404"/>
              <a:gd name="T73" fmla="*/ 2147483647 h 863"/>
              <a:gd name="T74" fmla="*/ 2147483647 w 1404"/>
              <a:gd name="T75" fmla="*/ 2147483647 h 863"/>
              <a:gd name="T76" fmla="*/ 2147483647 w 1404"/>
              <a:gd name="T77" fmla="*/ 2147483647 h 863"/>
              <a:gd name="T78" fmla="*/ 2147483647 w 1404"/>
              <a:gd name="T79" fmla="*/ 2147483647 h 863"/>
              <a:gd name="T80" fmla="*/ 2147483647 w 1404"/>
              <a:gd name="T81" fmla="*/ 2147483647 h 86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404"/>
              <a:gd name="T124" fmla="*/ 0 h 863"/>
              <a:gd name="T125" fmla="*/ 1404 w 1404"/>
              <a:gd name="T126" fmla="*/ 863 h 86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404" h="863">
                <a:moveTo>
                  <a:pt x="0" y="175"/>
                </a:moveTo>
                <a:cubicBezTo>
                  <a:pt x="2" y="167"/>
                  <a:pt x="10" y="122"/>
                  <a:pt x="16" y="115"/>
                </a:cubicBezTo>
                <a:cubicBezTo>
                  <a:pt x="22" y="108"/>
                  <a:pt x="40" y="99"/>
                  <a:pt x="40" y="99"/>
                </a:cubicBezTo>
                <a:cubicBezTo>
                  <a:pt x="51" y="76"/>
                  <a:pt x="55" y="84"/>
                  <a:pt x="76" y="91"/>
                </a:cubicBezTo>
                <a:cubicBezTo>
                  <a:pt x="107" y="81"/>
                  <a:pt x="110" y="82"/>
                  <a:pt x="120" y="51"/>
                </a:cubicBezTo>
                <a:cubicBezTo>
                  <a:pt x="120" y="51"/>
                  <a:pt x="150" y="31"/>
                  <a:pt x="156" y="27"/>
                </a:cubicBezTo>
                <a:cubicBezTo>
                  <a:pt x="160" y="24"/>
                  <a:pt x="168" y="19"/>
                  <a:pt x="168" y="19"/>
                </a:cubicBezTo>
                <a:cubicBezTo>
                  <a:pt x="196" y="26"/>
                  <a:pt x="185" y="24"/>
                  <a:pt x="204" y="39"/>
                </a:cubicBezTo>
                <a:cubicBezTo>
                  <a:pt x="214" y="47"/>
                  <a:pt x="232" y="45"/>
                  <a:pt x="244" y="51"/>
                </a:cubicBezTo>
                <a:cubicBezTo>
                  <a:pt x="297" y="81"/>
                  <a:pt x="344" y="116"/>
                  <a:pt x="404" y="131"/>
                </a:cubicBezTo>
                <a:cubicBezTo>
                  <a:pt x="421" y="142"/>
                  <a:pt x="429" y="160"/>
                  <a:pt x="444" y="175"/>
                </a:cubicBezTo>
                <a:cubicBezTo>
                  <a:pt x="449" y="190"/>
                  <a:pt x="468" y="202"/>
                  <a:pt x="484" y="207"/>
                </a:cubicBezTo>
                <a:cubicBezTo>
                  <a:pt x="456" y="226"/>
                  <a:pt x="501" y="238"/>
                  <a:pt x="520" y="239"/>
                </a:cubicBezTo>
                <a:cubicBezTo>
                  <a:pt x="569" y="241"/>
                  <a:pt x="619" y="242"/>
                  <a:pt x="668" y="243"/>
                </a:cubicBezTo>
                <a:cubicBezTo>
                  <a:pt x="786" y="230"/>
                  <a:pt x="710" y="244"/>
                  <a:pt x="760" y="211"/>
                </a:cubicBezTo>
                <a:cubicBezTo>
                  <a:pt x="763" y="206"/>
                  <a:pt x="764" y="200"/>
                  <a:pt x="768" y="195"/>
                </a:cubicBezTo>
                <a:cubicBezTo>
                  <a:pt x="771" y="191"/>
                  <a:pt x="777" y="191"/>
                  <a:pt x="780" y="187"/>
                </a:cubicBezTo>
                <a:cubicBezTo>
                  <a:pt x="783" y="182"/>
                  <a:pt x="781" y="176"/>
                  <a:pt x="784" y="171"/>
                </a:cubicBezTo>
                <a:cubicBezTo>
                  <a:pt x="789" y="163"/>
                  <a:pt x="811" y="145"/>
                  <a:pt x="820" y="139"/>
                </a:cubicBezTo>
                <a:cubicBezTo>
                  <a:pt x="821" y="134"/>
                  <a:pt x="820" y="127"/>
                  <a:pt x="824" y="123"/>
                </a:cubicBezTo>
                <a:cubicBezTo>
                  <a:pt x="830" y="116"/>
                  <a:pt x="848" y="107"/>
                  <a:pt x="848" y="107"/>
                </a:cubicBezTo>
                <a:cubicBezTo>
                  <a:pt x="849" y="102"/>
                  <a:pt x="848" y="95"/>
                  <a:pt x="852" y="91"/>
                </a:cubicBezTo>
                <a:cubicBezTo>
                  <a:pt x="858" y="84"/>
                  <a:pt x="876" y="75"/>
                  <a:pt x="876" y="75"/>
                </a:cubicBezTo>
                <a:cubicBezTo>
                  <a:pt x="939" y="96"/>
                  <a:pt x="894" y="97"/>
                  <a:pt x="980" y="103"/>
                </a:cubicBezTo>
                <a:cubicBezTo>
                  <a:pt x="1018" y="116"/>
                  <a:pt x="996" y="110"/>
                  <a:pt x="1048" y="115"/>
                </a:cubicBezTo>
                <a:cubicBezTo>
                  <a:pt x="1089" y="123"/>
                  <a:pt x="1106" y="158"/>
                  <a:pt x="1144" y="171"/>
                </a:cubicBezTo>
                <a:cubicBezTo>
                  <a:pt x="1152" y="159"/>
                  <a:pt x="1156" y="161"/>
                  <a:pt x="1148" y="147"/>
                </a:cubicBezTo>
                <a:cubicBezTo>
                  <a:pt x="1143" y="139"/>
                  <a:pt x="1132" y="123"/>
                  <a:pt x="1132" y="123"/>
                </a:cubicBezTo>
                <a:cubicBezTo>
                  <a:pt x="1134" y="106"/>
                  <a:pt x="1142" y="89"/>
                  <a:pt x="1128" y="75"/>
                </a:cubicBezTo>
                <a:cubicBezTo>
                  <a:pt x="1121" y="68"/>
                  <a:pt x="1104" y="59"/>
                  <a:pt x="1104" y="59"/>
                </a:cubicBezTo>
                <a:cubicBezTo>
                  <a:pt x="1117" y="20"/>
                  <a:pt x="1096" y="80"/>
                  <a:pt x="1116" y="31"/>
                </a:cubicBezTo>
                <a:cubicBezTo>
                  <a:pt x="1119" y="23"/>
                  <a:pt x="1124" y="7"/>
                  <a:pt x="1124" y="7"/>
                </a:cubicBezTo>
                <a:cubicBezTo>
                  <a:pt x="1155" y="9"/>
                  <a:pt x="1189" y="0"/>
                  <a:pt x="1216" y="15"/>
                </a:cubicBezTo>
                <a:cubicBezTo>
                  <a:pt x="1235" y="26"/>
                  <a:pt x="1256" y="50"/>
                  <a:pt x="1276" y="59"/>
                </a:cubicBezTo>
                <a:cubicBezTo>
                  <a:pt x="1299" y="70"/>
                  <a:pt x="1336" y="72"/>
                  <a:pt x="1360" y="75"/>
                </a:cubicBezTo>
                <a:cubicBezTo>
                  <a:pt x="1404" y="90"/>
                  <a:pt x="1361" y="137"/>
                  <a:pt x="1348" y="163"/>
                </a:cubicBezTo>
                <a:cubicBezTo>
                  <a:pt x="1351" y="197"/>
                  <a:pt x="1353" y="227"/>
                  <a:pt x="1364" y="259"/>
                </a:cubicBezTo>
                <a:cubicBezTo>
                  <a:pt x="1366" y="305"/>
                  <a:pt x="1382" y="348"/>
                  <a:pt x="1356" y="387"/>
                </a:cubicBezTo>
                <a:cubicBezTo>
                  <a:pt x="1360" y="419"/>
                  <a:pt x="1356" y="427"/>
                  <a:pt x="1380" y="443"/>
                </a:cubicBezTo>
                <a:cubicBezTo>
                  <a:pt x="1368" y="466"/>
                  <a:pt x="1356" y="469"/>
                  <a:pt x="1332" y="475"/>
                </a:cubicBezTo>
                <a:cubicBezTo>
                  <a:pt x="1317" y="498"/>
                  <a:pt x="1307" y="502"/>
                  <a:pt x="1332" y="519"/>
                </a:cubicBezTo>
                <a:cubicBezTo>
                  <a:pt x="1345" y="538"/>
                  <a:pt x="1338" y="526"/>
                  <a:pt x="1348" y="555"/>
                </a:cubicBezTo>
                <a:cubicBezTo>
                  <a:pt x="1349" y="559"/>
                  <a:pt x="1352" y="567"/>
                  <a:pt x="1352" y="567"/>
                </a:cubicBezTo>
                <a:cubicBezTo>
                  <a:pt x="1338" y="589"/>
                  <a:pt x="1352" y="614"/>
                  <a:pt x="1364" y="635"/>
                </a:cubicBezTo>
                <a:cubicBezTo>
                  <a:pt x="1369" y="643"/>
                  <a:pt x="1380" y="659"/>
                  <a:pt x="1380" y="659"/>
                </a:cubicBezTo>
                <a:cubicBezTo>
                  <a:pt x="1366" y="729"/>
                  <a:pt x="1376" y="688"/>
                  <a:pt x="1336" y="675"/>
                </a:cubicBezTo>
                <a:cubicBezTo>
                  <a:pt x="1321" y="676"/>
                  <a:pt x="1306" y="676"/>
                  <a:pt x="1292" y="679"/>
                </a:cubicBezTo>
                <a:cubicBezTo>
                  <a:pt x="1261" y="685"/>
                  <a:pt x="1236" y="711"/>
                  <a:pt x="1204" y="719"/>
                </a:cubicBezTo>
                <a:cubicBezTo>
                  <a:pt x="1164" y="710"/>
                  <a:pt x="1107" y="675"/>
                  <a:pt x="1072" y="671"/>
                </a:cubicBezTo>
                <a:cubicBezTo>
                  <a:pt x="1026" y="666"/>
                  <a:pt x="979" y="666"/>
                  <a:pt x="932" y="663"/>
                </a:cubicBezTo>
                <a:cubicBezTo>
                  <a:pt x="891" y="642"/>
                  <a:pt x="855" y="666"/>
                  <a:pt x="816" y="679"/>
                </a:cubicBezTo>
                <a:cubicBezTo>
                  <a:pt x="801" y="684"/>
                  <a:pt x="776" y="703"/>
                  <a:pt x="776" y="703"/>
                </a:cubicBezTo>
                <a:cubicBezTo>
                  <a:pt x="763" y="723"/>
                  <a:pt x="767" y="751"/>
                  <a:pt x="744" y="759"/>
                </a:cubicBezTo>
                <a:cubicBezTo>
                  <a:pt x="734" y="774"/>
                  <a:pt x="722" y="776"/>
                  <a:pt x="712" y="791"/>
                </a:cubicBezTo>
                <a:cubicBezTo>
                  <a:pt x="705" y="843"/>
                  <a:pt x="718" y="850"/>
                  <a:pt x="680" y="863"/>
                </a:cubicBezTo>
                <a:cubicBezTo>
                  <a:pt x="664" y="852"/>
                  <a:pt x="646" y="837"/>
                  <a:pt x="628" y="831"/>
                </a:cubicBezTo>
                <a:cubicBezTo>
                  <a:pt x="607" y="799"/>
                  <a:pt x="574" y="744"/>
                  <a:pt x="540" y="727"/>
                </a:cubicBezTo>
                <a:cubicBezTo>
                  <a:pt x="530" y="708"/>
                  <a:pt x="521" y="706"/>
                  <a:pt x="504" y="695"/>
                </a:cubicBezTo>
                <a:cubicBezTo>
                  <a:pt x="495" y="677"/>
                  <a:pt x="485" y="670"/>
                  <a:pt x="468" y="659"/>
                </a:cubicBezTo>
                <a:cubicBezTo>
                  <a:pt x="448" y="629"/>
                  <a:pt x="460" y="641"/>
                  <a:pt x="436" y="623"/>
                </a:cubicBezTo>
                <a:cubicBezTo>
                  <a:pt x="437" y="615"/>
                  <a:pt x="441" y="607"/>
                  <a:pt x="440" y="599"/>
                </a:cubicBezTo>
                <a:cubicBezTo>
                  <a:pt x="439" y="594"/>
                  <a:pt x="433" y="592"/>
                  <a:pt x="432" y="587"/>
                </a:cubicBezTo>
                <a:cubicBezTo>
                  <a:pt x="429" y="572"/>
                  <a:pt x="449" y="563"/>
                  <a:pt x="460" y="559"/>
                </a:cubicBezTo>
                <a:cubicBezTo>
                  <a:pt x="471" y="513"/>
                  <a:pt x="454" y="568"/>
                  <a:pt x="476" y="535"/>
                </a:cubicBezTo>
                <a:cubicBezTo>
                  <a:pt x="497" y="504"/>
                  <a:pt x="462" y="531"/>
                  <a:pt x="492" y="511"/>
                </a:cubicBezTo>
                <a:cubicBezTo>
                  <a:pt x="511" y="473"/>
                  <a:pt x="496" y="477"/>
                  <a:pt x="528" y="483"/>
                </a:cubicBezTo>
                <a:cubicBezTo>
                  <a:pt x="553" y="500"/>
                  <a:pt x="591" y="500"/>
                  <a:pt x="620" y="503"/>
                </a:cubicBezTo>
                <a:cubicBezTo>
                  <a:pt x="625" y="500"/>
                  <a:pt x="634" y="501"/>
                  <a:pt x="636" y="495"/>
                </a:cubicBezTo>
                <a:cubicBezTo>
                  <a:pt x="641" y="482"/>
                  <a:pt x="604" y="467"/>
                  <a:pt x="604" y="467"/>
                </a:cubicBezTo>
                <a:cubicBezTo>
                  <a:pt x="605" y="458"/>
                  <a:pt x="622" y="416"/>
                  <a:pt x="612" y="407"/>
                </a:cubicBezTo>
                <a:cubicBezTo>
                  <a:pt x="609" y="404"/>
                  <a:pt x="561" y="392"/>
                  <a:pt x="560" y="391"/>
                </a:cubicBezTo>
                <a:cubicBezTo>
                  <a:pt x="537" y="382"/>
                  <a:pt x="532" y="378"/>
                  <a:pt x="516" y="367"/>
                </a:cubicBezTo>
                <a:cubicBezTo>
                  <a:pt x="480" y="373"/>
                  <a:pt x="443" y="383"/>
                  <a:pt x="408" y="395"/>
                </a:cubicBezTo>
                <a:cubicBezTo>
                  <a:pt x="396" y="412"/>
                  <a:pt x="365" y="424"/>
                  <a:pt x="344" y="431"/>
                </a:cubicBezTo>
                <a:cubicBezTo>
                  <a:pt x="325" y="460"/>
                  <a:pt x="352" y="507"/>
                  <a:pt x="316" y="519"/>
                </a:cubicBezTo>
                <a:cubicBezTo>
                  <a:pt x="309" y="516"/>
                  <a:pt x="302" y="516"/>
                  <a:pt x="296" y="511"/>
                </a:cubicBezTo>
                <a:cubicBezTo>
                  <a:pt x="287" y="503"/>
                  <a:pt x="278" y="462"/>
                  <a:pt x="268" y="455"/>
                </a:cubicBezTo>
                <a:cubicBezTo>
                  <a:pt x="255" y="446"/>
                  <a:pt x="245" y="436"/>
                  <a:pt x="232" y="427"/>
                </a:cubicBezTo>
                <a:cubicBezTo>
                  <a:pt x="220" y="402"/>
                  <a:pt x="180" y="331"/>
                  <a:pt x="156" y="315"/>
                </a:cubicBezTo>
                <a:cubicBezTo>
                  <a:pt x="128" y="273"/>
                  <a:pt x="173" y="336"/>
                  <a:pt x="132" y="295"/>
                </a:cubicBezTo>
                <a:cubicBezTo>
                  <a:pt x="111" y="274"/>
                  <a:pt x="117" y="264"/>
                  <a:pt x="92" y="251"/>
                </a:cubicBezTo>
                <a:cubicBezTo>
                  <a:pt x="82" y="237"/>
                  <a:pt x="81" y="225"/>
                  <a:pt x="64" y="219"/>
                </a:cubicBezTo>
                <a:cubicBezTo>
                  <a:pt x="50" y="198"/>
                  <a:pt x="29" y="165"/>
                  <a:pt x="0" y="175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87" name="Text Box 29"/>
          <p:cNvSpPr txBox="1">
            <a:spLocks noChangeArrowheads="1"/>
          </p:cNvSpPr>
          <p:nvPr/>
        </p:nvSpPr>
        <p:spPr bwMode="auto">
          <a:xfrm>
            <a:off x="2310210" y="4149080"/>
            <a:ext cx="1109662" cy="468313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Горячеключевской </a:t>
            </a:r>
          </a:p>
          <a:p>
            <a:pPr algn="ctr">
              <a:defRPr/>
            </a:pPr>
            <a:r>
              <a:rPr lang="ru-RU" sz="800" dirty="0"/>
              <a:t>охотзаказник</a:t>
            </a:r>
          </a:p>
          <a:p>
            <a:pPr algn="ctr">
              <a:defRPr/>
            </a:pPr>
            <a:r>
              <a:rPr lang="ru-RU" sz="800" dirty="0"/>
              <a:t>38,0 тыс. га</a:t>
            </a:r>
          </a:p>
        </p:txBody>
      </p:sp>
      <p:sp>
        <p:nvSpPr>
          <p:cNvPr id="15388" name="Text Box 33"/>
          <p:cNvSpPr txBox="1">
            <a:spLocks noChangeArrowheads="1"/>
          </p:cNvSpPr>
          <p:nvPr/>
        </p:nvSpPr>
        <p:spPr bwMode="auto">
          <a:xfrm>
            <a:off x="3275856" y="6417071"/>
            <a:ext cx="1566863" cy="468313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Кавказский государственный</a:t>
            </a:r>
          </a:p>
          <a:p>
            <a:pPr algn="ctr">
              <a:defRPr/>
            </a:pPr>
            <a:r>
              <a:rPr lang="ru-RU" sz="800" dirty="0"/>
              <a:t>Биосферный заповедник</a:t>
            </a:r>
          </a:p>
          <a:p>
            <a:pPr algn="ctr">
              <a:defRPr/>
            </a:pPr>
            <a:r>
              <a:rPr lang="ru-RU" sz="800" dirty="0"/>
              <a:t>262,2 тыс. га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6072188" y="697636"/>
            <a:ext cx="3071812" cy="523167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8223" name="Группа 46"/>
          <p:cNvGrpSpPr>
            <a:grpSpLocks/>
          </p:cNvGrpSpPr>
          <p:nvPr/>
        </p:nvGrpSpPr>
        <p:grpSpPr bwMode="auto">
          <a:xfrm>
            <a:off x="6084888" y="1196975"/>
            <a:ext cx="3059112" cy="4537075"/>
            <a:chOff x="6084888" y="1196975"/>
            <a:chExt cx="3059112" cy="4537075"/>
          </a:xfrm>
        </p:grpSpPr>
        <p:sp>
          <p:nvSpPr>
            <p:cNvPr id="8236" name="Табличка 3"/>
            <p:cNvSpPr>
              <a:spLocks noChangeArrowheads="1"/>
            </p:cNvSpPr>
            <p:nvPr/>
          </p:nvSpPr>
          <p:spPr bwMode="auto">
            <a:xfrm>
              <a:off x="7667625" y="2997200"/>
              <a:ext cx="1295400" cy="935038"/>
            </a:xfrm>
            <a:prstGeom prst="plaque">
              <a:avLst>
                <a:gd name="adj" fmla="val 16667"/>
              </a:avLst>
            </a:prstGeom>
            <a:solidFill>
              <a:srgbClr val="FF00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dirty="0">
                  <a:solidFill>
                    <a:srgbClr val="FFFFFF"/>
                  </a:solidFill>
                  <a:latin typeface="Times New Roman" pitchFamily="18" charset="0"/>
                </a:rPr>
                <a:t>Общая площадь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dirty="0">
                  <a:solidFill>
                    <a:srgbClr val="FFFFFF"/>
                  </a:solidFill>
                  <a:latin typeface="Times New Roman" pitchFamily="18" charset="0"/>
                </a:rPr>
                <a:t>1 685 154 Га</a:t>
              </a:r>
            </a:p>
          </p:txBody>
        </p:sp>
        <p:sp>
          <p:nvSpPr>
            <p:cNvPr id="8237" name="Прямоугольник 8"/>
            <p:cNvSpPr>
              <a:spLocks noChangeArrowheads="1"/>
            </p:cNvSpPr>
            <p:nvPr/>
          </p:nvSpPr>
          <p:spPr bwMode="auto">
            <a:xfrm>
              <a:off x="6143636" y="2000240"/>
              <a:ext cx="1266825" cy="642937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dirty="0">
                  <a:solidFill>
                    <a:srgbClr val="FFFFFF"/>
                  </a:solidFill>
                  <a:latin typeface="Times New Roman" pitchFamily="18" charset="0"/>
                </a:rPr>
                <a:t>Земли лесного фонда 1 265 823 Га</a:t>
              </a:r>
            </a:p>
          </p:txBody>
        </p:sp>
        <p:sp>
          <p:nvSpPr>
            <p:cNvPr id="8238" name="Прямоугольник 5"/>
            <p:cNvSpPr>
              <a:spLocks noChangeArrowheads="1"/>
            </p:cNvSpPr>
            <p:nvPr/>
          </p:nvSpPr>
          <p:spPr bwMode="auto">
            <a:xfrm>
              <a:off x="6084888" y="3068638"/>
              <a:ext cx="1193800" cy="711200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50" dirty="0">
                  <a:solidFill>
                    <a:srgbClr val="FFFFFF"/>
                  </a:solidFill>
                  <a:latin typeface="Times New Roman" pitchFamily="18" charset="0"/>
                </a:rPr>
                <a:t>Земли населенных пунктов 1 730 Га</a:t>
              </a:r>
            </a:p>
          </p:txBody>
        </p:sp>
        <p:sp>
          <p:nvSpPr>
            <p:cNvPr id="8239" name="Прямоугольник 4"/>
            <p:cNvSpPr>
              <a:spLocks noChangeArrowheads="1"/>
            </p:cNvSpPr>
            <p:nvPr/>
          </p:nvSpPr>
          <p:spPr bwMode="auto">
            <a:xfrm>
              <a:off x="7353300" y="4891088"/>
              <a:ext cx="1790700" cy="842962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dirty="0">
                  <a:solidFill>
                    <a:srgbClr val="FFFFFF"/>
                  </a:solidFill>
                  <a:latin typeface="Times New Roman" pitchFamily="18" charset="0"/>
                </a:rPr>
                <a:t>Земли особо охраняемых природных территорий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dirty="0">
                  <a:solidFill>
                    <a:srgbClr val="FFFFFF"/>
                  </a:solidFill>
                  <a:latin typeface="Times New Roman" pitchFamily="18" charset="0"/>
                </a:rPr>
                <a:t>369 945 Га</a:t>
              </a:r>
            </a:p>
          </p:txBody>
        </p:sp>
        <p:sp>
          <p:nvSpPr>
            <p:cNvPr id="8240" name="Прямоугольник 7"/>
            <p:cNvSpPr>
              <a:spLocks noChangeArrowheads="1"/>
            </p:cNvSpPr>
            <p:nvPr/>
          </p:nvSpPr>
          <p:spPr bwMode="auto">
            <a:xfrm>
              <a:off x="6084888" y="4149725"/>
              <a:ext cx="1382712" cy="642938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50" dirty="0">
                  <a:solidFill>
                    <a:srgbClr val="FFFFFF"/>
                  </a:solidFill>
                  <a:latin typeface="Times New Roman" pitchFamily="18" charset="0"/>
                </a:rPr>
                <a:t>Земли иных категорий 13 696 Га</a:t>
              </a:r>
            </a:p>
          </p:txBody>
        </p:sp>
        <p:sp>
          <p:nvSpPr>
            <p:cNvPr id="8241" name="Прямоугольник 6"/>
            <p:cNvSpPr>
              <a:spLocks noChangeArrowheads="1"/>
            </p:cNvSpPr>
            <p:nvPr/>
          </p:nvSpPr>
          <p:spPr bwMode="auto">
            <a:xfrm>
              <a:off x="7380288" y="1196975"/>
              <a:ext cx="1641475" cy="642938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dirty="0">
                  <a:solidFill>
                    <a:srgbClr val="FFFFFF"/>
                  </a:solidFill>
                  <a:latin typeface="Times New Roman" pitchFamily="18" charset="0"/>
                </a:rPr>
                <a:t>Земли обороны и безопасности 33960 Га</a:t>
              </a:r>
            </a:p>
          </p:txBody>
        </p:sp>
        <p:sp>
          <p:nvSpPr>
            <p:cNvPr id="8242" name="Line 144"/>
            <p:cNvSpPr>
              <a:spLocks noChangeShapeType="1"/>
            </p:cNvSpPr>
            <p:nvPr/>
          </p:nvSpPr>
          <p:spPr bwMode="auto">
            <a:xfrm flipV="1">
              <a:off x="8316913" y="1844675"/>
              <a:ext cx="0" cy="1152525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5C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43" name="Line 145"/>
            <p:cNvSpPr>
              <a:spLocks noChangeShapeType="1"/>
            </p:cNvSpPr>
            <p:nvPr/>
          </p:nvSpPr>
          <p:spPr bwMode="auto">
            <a:xfrm flipH="1" flipV="1">
              <a:off x="7451725" y="2276475"/>
              <a:ext cx="433388" cy="720725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5C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44" name="Line 146"/>
            <p:cNvSpPr>
              <a:spLocks noChangeShapeType="1"/>
            </p:cNvSpPr>
            <p:nvPr/>
          </p:nvSpPr>
          <p:spPr bwMode="auto">
            <a:xfrm flipH="1" flipV="1">
              <a:off x="7235825" y="3429000"/>
              <a:ext cx="43180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5C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45" name="Line 147"/>
            <p:cNvSpPr>
              <a:spLocks noChangeShapeType="1"/>
            </p:cNvSpPr>
            <p:nvPr/>
          </p:nvSpPr>
          <p:spPr bwMode="auto">
            <a:xfrm>
              <a:off x="8316913" y="3933825"/>
              <a:ext cx="0" cy="935038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5C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46" name="Line 148"/>
            <p:cNvSpPr>
              <a:spLocks noChangeShapeType="1"/>
            </p:cNvSpPr>
            <p:nvPr/>
          </p:nvSpPr>
          <p:spPr bwMode="auto">
            <a:xfrm flipH="1">
              <a:off x="7451725" y="3933825"/>
              <a:ext cx="433388" cy="503238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5C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5392" name="Text Box 34"/>
          <p:cNvSpPr txBox="1">
            <a:spLocks noChangeArrowheads="1"/>
          </p:cNvSpPr>
          <p:nvPr/>
        </p:nvSpPr>
        <p:spPr bwMode="auto">
          <a:xfrm>
            <a:off x="4716016" y="5157192"/>
            <a:ext cx="1193800" cy="346075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 err="1"/>
              <a:t>Псебайский</a:t>
            </a:r>
            <a:r>
              <a:rPr lang="ru-RU" sz="800" dirty="0"/>
              <a:t> заказник</a:t>
            </a:r>
          </a:p>
          <a:p>
            <a:pPr algn="ctr">
              <a:defRPr/>
            </a:pPr>
            <a:r>
              <a:rPr lang="ru-RU" sz="800" dirty="0"/>
              <a:t>37,4 тыс. га</a:t>
            </a:r>
          </a:p>
        </p:txBody>
      </p:sp>
      <p:sp>
        <p:nvSpPr>
          <p:cNvPr id="15393" name="Text Box 31"/>
          <p:cNvSpPr txBox="1">
            <a:spLocks noChangeArrowheads="1"/>
          </p:cNvSpPr>
          <p:nvPr/>
        </p:nvSpPr>
        <p:spPr bwMode="auto">
          <a:xfrm>
            <a:off x="2843808" y="5373216"/>
            <a:ext cx="1228725" cy="346075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Туапсинский заказник</a:t>
            </a:r>
          </a:p>
          <a:p>
            <a:pPr algn="ctr">
              <a:defRPr/>
            </a:pPr>
            <a:r>
              <a:rPr lang="ru-RU" sz="800" dirty="0"/>
              <a:t>15,0 тыс. га</a:t>
            </a:r>
          </a:p>
        </p:txBody>
      </p:sp>
      <p:sp>
        <p:nvSpPr>
          <p:cNvPr id="15394" name="Text Box 32"/>
          <p:cNvSpPr txBox="1">
            <a:spLocks noChangeArrowheads="1"/>
          </p:cNvSpPr>
          <p:nvPr/>
        </p:nvSpPr>
        <p:spPr bwMode="auto">
          <a:xfrm>
            <a:off x="2912939" y="5841008"/>
            <a:ext cx="1443037" cy="468312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Головинский</a:t>
            </a:r>
          </a:p>
          <a:p>
            <a:pPr algn="ctr">
              <a:defRPr/>
            </a:pPr>
            <a:r>
              <a:rPr lang="ru-RU" sz="800" dirty="0"/>
              <a:t>республиканский заказник</a:t>
            </a:r>
          </a:p>
          <a:p>
            <a:pPr algn="ctr">
              <a:defRPr/>
            </a:pPr>
            <a:r>
              <a:rPr lang="ru-RU" sz="800" dirty="0"/>
              <a:t>50,0 тыс. га</a:t>
            </a:r>
          </a:p>
        </p:txBody>
      </p:sp>
      <p:sp>
        <p:nvSpPr>
          <p:cNvPr id="15395" name="Text Box 30"/>
          <p:cNvSpPr txBox="1">
            <a:spLocks noChangeArrowheads="1"/>
          </p:cNvSpPr>
          <p:nvPr/>
        </p:nvSpPr>
        <p:spPr bwMode="auto">
          <a:xfrm>
            <a:off x="2668892" y="4689475"/>
            <a:ext cx="1387475" cy="590550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«Причерноморский»</a:t>
            </a:r>
          </a:p>
          <a:p>
            <a:pPr algn="ctr">
              <a:defRPr/>
            </a:pPr>
            <a:r>
              <a:rPr lang="ru-RU" sz="800" dirty="0"/>
              <a:t>государственный</a:t>
            </a:r>
          </a:p>
          <a:p>
            <a:pPr algn="ctr">
              <a:defRPr/>
            </a:pPr>
            <a:r>
              <a:rPr lang="ru-RU" sz="800" dirty="0"/>
              <a:t>Природный охотзаказник</a:t>
            </a:r>
          </a:p>
          <a:p>
            <a:pPr algn="ctr">
              <a:defRPr/>
            </a:pPr>
            <a:r>
              <a:rPr lang="ru-RU" sz="800" dirty="0"/>
              <a:t>58,8 тыс. га</a:t>
            </a:r>
          </a:p>
        </p:txBody>
      </p:sp>
      <p:sp>
        <p:nvSpPr>
          <p:cNvPr id="8228" name="Rectangle 39"/>
          <p:cNvSpPr>
            <a:spLocks noChangeArrowheads="1"/>
          </p:cNvSpPr>
          <p:nvPr/>
        </p:nvSpPr>
        <p:spPr bwMode="auto">
          <a:xfrm>
            <a:off x="6072188" y="5929313"/>
            <a:ext cx="3071812" cy="1000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10" tIns="45660" rIns="91310" bIns="45660" anchor="ctr"/>
          <a:lstStyle>
            <a:lvl1pPr defTabSz="9128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8229" name="Freeform 15"/>
          <p:cNvSpPr>
            <a:spLocks/>
          </p:cNvSpPr>
          <p:nvPr/>
        </p:nvSpPr>
        <p:spPr bwMode="auto">
          <a:xfrm>
            <a:off x="6500813" y="6335713"/>
            <a:ext cx="219075" cy="269875"/>
          </a:xfrm>
          <a:custGeom>
            <a:avLst/>
            <a:gdLst>
              <a:gd name="T0" fmla="*/ 2147483647 w 138"/>
              <a:gd name="T1" fmla="*/ 2147483647 h 170"/>
              <a:gd name="T2" fmla="*/ 2147483647 w 138"/>
              <a:gd name="T3" fmla="*/ 2147483647 h 170"/>
              <a:gd name="T4" fmla="*/ 0 w 138"/>
              <a:gd name="T5" fmla="*/ 2147483647 h 170"/>
              <a:gd name="T6" fmla="*/ 2147483647 w 138"/>
              <a:gd name="T7" fmla="*/ 2147483647 h 170"/>
              <a:gd name="T8" fmla="*/ 2147483647 w 138"/>
              <a:gd name="T9" fmla="*/ 2147483647 h 170"/>
              <a:gd name="T10" fmla="*/ 2147483647 w 138"/>
              <a:gd name="T11" fmla="*/ 2147483647 h 170"/>
              <a:gd name="T12" fmla="*/ 2147483647 w 138"/>
              <a:gd name="T13" fmla="*/ 2147483647 h 170"/>
              <a:gd name="T14" fmla="*/ 2147483647 w 138"/>
              <a:gd name="T15" fmla="*/ 2147483647 h 170"/>
              <a:gd name="T16" fmla="*/ 2147483647 w 138"/>
              <a:gd name="T17" fmla="*/ 2147483647 h 170"/>
              <a:gd name="T18" fmla="*/ 2147483647 w 138"/>
              <a:gd name="T19" fmla="*/ 2147483647 h 170"/>
              <a:gd name="T20" fmla="*/ 2147483647 w 138"/>
              <a:gd name="T21" fmla="*/ 2147483647 h 170"/>
              <a:gd name="T22" fmla="*/ 2147483647 w 138"/>
              <a:gd name="T23" fmla="*/ 2147483647 h 170"/>
              <a:gd name="T24" fmla="*/ 2147483647 w 138"/>
              <a:gd name="T25" fmla="*/ 2147483647 h 170"/>
              <a:gd name="T26" fmla="*/ 2147483647 w 138"/>
              <a:gd name="T27" fmla="*/ 2147483647 h 170"/>
              <a:gd name="T28" fmla="*/ 2147483647 w 138"/>
              <a:gd name="T29" fmla="*/ 2147483647 h 170"/>
              <a:gd name="T30" fmla="*/ 2147483647 w 138"/>
              <a:gd name="T31" fmla="*/ 2147483647 h 170"/>
              <a:gd name="T32" fmla="*/ 2147483647 w 138"/>
              <a:gd name="T33" fmla="*/ 2147483647 h 170"/>
              <a:gd name="T34" fmla="*/ 2147483647 w 138"/>
              <a:gd name="T35" fmla="*/ 2147483647 h 170"/>
              <a:gd name="T36" fmla="*/ 2147483647 w 138"/>
              <a:gd name="T37" fmla="*/ 2147483647 h 17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38"/>
              <a:gd name="T58" fmla="*/ 0 h 170"/>
              <a:gd name="T59" fmla="*/ 138 w 138"/>
              <a:gd name="T60" fmla="*/ 170 h 17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38" h="170">
                <a:moveTo>
                  <a:pt x="32" y="110"/>
                </a:moveTo>
                <a:cubicBezTo>
                  <a:pt x="25" y="100"/>
                  <a:pt x="20" y="89"/>
                  <a:pt x="10" y="82"/>
                </a:cubicBezTo>
                <a:cubicBezTo>
                  <a:pt x="0" y="67"/>
                  <a:pt x="12" y="47"/>
                  <a:pt x="0" y="30"/>
                </a:cubicBezTo>
                <a:cubicBezTo>
                  <a:pt x="4" y="0"/>
                  <a:pt x="31" y="14"/>
                  <a:pt x="56" y="16"/>
                </a:cubicBezTo>
                <a:cubicBezTo>
                  <a:pt x="62" y="20"/>
                  <a:pt x="71" y="27"/>
                  <a:pt x="54" y="10"/>
                </a:cubicBezTo>
                <a:cubicBezTo>
                  <a:pt x="52" y="8"/>
                  <a:pt x="56" y="14"/>
                  <a:pt x="58" y="16"/>
                </a:cubicBezTo>
                <a:cubicBezTo>
                  <a:pt x="63" y="22"/>
                  <a:pt x="69" y="23"/>
                  <a:pt x="76" y="28"/>
                </a:cubicBezTo>
                <a:cubicBezTo>
                  <a:pt x="79" y="32"/>
                  <a:pt x="81" y="37"/>
                  <a:pt x="84" y="40"/>
                </a:cubicBezTo>
                <a:cubicBezTo>
                  <a:pt x="88" y="44"/>
                  <a:pt x="96" y="52"/>
                  <a:pt x="96" y="52"/>
                </a:cubicBezTo>
                <a:cubicBezTo>
                  <a:pt x="97" y="54"/>
                  <a:pt x="96" y="57"/>
                  <a:pt x="98" y="58"/>
                </a:cubicBezTo>
                <a:cubicBezTo>
                  <a:pt x="101" y="60"/>
                  <a:pt x="110" y="62"/>
                  <a:pt x="110" y="62"/>
                </a:cubicBezTo>
                <a:cubicBezTo>
                  <a:pt x="116" y="70"/>
                  <a:pt x="121" y="77"/>
                  <a:pt x="124" y="86"/>
                </a:cubicBezTo>
                <a:cubicBezTo>
                  <a:pt x="121" y="90"/>
                  <a:pt x="119" y="94"/>
                  <a:pt x="116" y="98"/>
                </a:cubicBezTo>
                <a:cubicBezTo>
                  <a:pt x="115" y="100"/>
                  <a:pt x="117" y="102"/>
                  <a:pt x="118" y="104"/>
                </a:cubicBezTo>
                <a:cubicBezTo>
                  <a:pt x="124" y="115"/>
                  <a:pt x="128" y="131"/>
                  <a:pt x="138" y="138"/>
                </a:cubicBezTo>
                <a:cubicBezTo>
                  <a:pt x="132" y="161"/>
                  <a:pt x="123" y="160"/>
                  <a:pt x="104" y="170"/>
                </a:cubicBezTo>
                <a:cubicBezTo>
                  <a:pt x="77" y="164"/>
                  <a:pt x="88" y="160"/>
                  <a:pt x="70" y="152"/>
                </a:cubicBezTo>
                <a:cubicBezTo>
                  <a:pt x="62" y="148"/>
                  <a:pt x="46" y="140"/>
                  <a:pt x="46" y="140"/>
                </a:cubicBezTo>
                <a:cubicBezTo>
                  <a:pt x="39" y="130"/>
                  <a:pt x="30" y="110"/>
                  <a:pt x="30" y="98"/>
                </a:cubicBezTo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30" name="TextBox 50"/>
          <p:cNvSpPr txBox="1">
            <a:spLocks noChangeArrowheads="1"/>
          </p:cNvSpPr>
          <p:nvPr/>
        </p:nvSpPr>
        <p:spPr bwMode="auto">
          <a:xfrm>
            <a:off x="6858000" y="6215063"/>
            <a:ext cx="2073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Земли особо охраняемых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природных территорий</a:t>
            </a:r>
          </a:p>
        </p:txBody>
      </p:sp>
      <p:sp>
        <p:nvSpPr>
          <p:cNvPr id="8231" name="TextBox 51"/>
          <p:cNvSpPr txBox="1">
            <a:spLocks noChangeArrowheads="1"/>
          </p:cNvSpPr>
          <p:nvPr/>
        </p:nvSpPr>
        <p:spPr bwMode="auto">
          <a:xfrm>
            <a:off x="6643688" y="5929313"/>
            <a:ext cx="18446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Условные обозначения</a:t>
            </a:r>
          </a:p>
        </p:txBody>
      </p:sp>
      <p:sp>
        <p:nvSpPr>
          <p:cNvPr id="8232" name="AutoShape 53" descr="data:image/jpeg;base64,/9j/4AAQSkZJRgABAQAAAQABAAD/2wCEAAkGBxQTEhUUEhQVFRQXGBgaGBcXGBQWGRcWFxYXFhcaFxcYHCggGBolHBYXIjEhJSkrLi4uFx8zODMsNygtLisBCgoKDg0OGhAQGiwkHCQsLywsLCwsLCwsLCwsLCwsLCwsLCwsLCwsLCwsLC0sLCwsLCwsLCwsLCwsLCwsLCwsLP/AABEIAL4BCQMBIgACEQEDEQH/xAAcAAABBQEBAQAAAAAAAAAAAAAEAAIDBQYBBwj/xAA7EAABAwIEBAQDBwQBBAMAAAABAAIRAyEEEjFBBSJRYRNxgZEGMqFCUrHB0eHwFCNi8aIVM3KSFiWy/8QAGgEAAgMBAQAAAAAAAAAAAAAAAgMAAQQFBv/EACoRAAICAQQBAwMEAwAAAAAAAAABAhEDBBIhMUETIlEFFGEjMnGBkaGx/9oADAMBAAIRAxEAPwD25JdXCkNFnCVwpOUZckyYSQLjG2WYxYuVqqxWe4nQgyEpjolQ5DomoCELWfAVBkGIEqsxb4U+OxPdUeNxKdFFHcRVF0HN1Aa909jpTfBS7C6JR9Ksg6bYCdTddKUh8sZd4eojaKq8IVZUXKNi1ERdCMw9VV5PNCMaIASJs6GCNpFhTqxZangNaWwsU55Dlf8ABXnMO61YX7Uc/VL3s1q6mtKctKdmISSSSsgkkklCCSSSUIJJJJQgkkklCCXF1JQg0pJJJTLGkKCoESVG9qVOISYI9qBxVCZVk8KGpokMajK4ynCz/EqkCy1HFzeFlOI3sFSDRSYl8oGqyVcNwe6GxNGEe4KilqU7qbDtXHtlycTCLf4GwxvsNpldy8yiw5lWVOjdZ8k9sqN+LA5wcgnBBGtN0KxmVShyZfBia5okcecFHRaFXtdcKwaCNEnK6Nmk5VErqeaD0Wm4A5pbH2m6+RVBTiJ2NksLizSqhzYiYPkhw6intYGo02+3Hs9AZonITB4oPEhFLpxkcSSafI5cSSTbBOpJJKyCSSSUIJJJJQgkkklCCSSSUINKS45NBSW+Sx0pFMlOAQ9lkNRiCrVFY1dFVvbzFJkuRkGU+PZmKz+LwcEytpTY31VPxMAlA0MTozJoRdAY+laVemmgeKU4agXY1MyOJsUPVNkVjG3QFSpJQzfJ0tLC4MsMC7QFaPCsMNKyVB0O/l1r8ALC+g0PRYtRkdo6mCChBj8SBZMY3ld2UuMaIlRYR+o/l1ox5Lx8HNyYv1v5FSurVklt+iq8IDmHSVaFwaD2/LVBnycjdPDbA5w2uILSYg7p1d0G+osgKjbuU1CqS0Sdo9rLHkb22jTKHu3Gk+G8ftK1jHyF5XQxDqT5botz8N8VFZvcarpaTUWtrOR9S0bj+pHovpSlNXV0FI4x0JybK6E6LKOpJJIiCSSSUIJJJJQgkkklCDCFG4KYppSZotMgpvU4Kgc26lCTGTQToTiga1MzZHgJQraciJ0ZXiJLXyhKkuN1peJYVrtRcKqNHaNEppjUysbhVT8fENutM4LFfF2OymEO3kZF8mVxFWXIWsy+u91xtfMSuYevMjulZIuzu6Rx9Oh1L52ra4N0QesSsLn5xdbrh7ZY0+SwatNJM242qkT4vfy0Q2FpmVZVqWa0bITAmDBQ6afsaM2VXKL+CejShcxmPbTyl1g54aewINylxTilOk1hnNmqCmQDdpnKSewNlnuO1/EdVw4u4ZXMA1JgHL3OvunLHKVNlRlHleS6x1QspF7QCWgi/TQGF3hNUOqBg+0wu6iYBj8ViX8QqFplxIOQP2ylpMD2laD4TrxUDhtuflYwuAc5x2sY9U6emUcTsS9U5PbEvcSy8SZHa3VS8IxnhVWmYDhdMxGLp1KrhTJJbIdsJlzY/wCJQNZuZsDUEx/PNc3Epw77RtUfUhtl5R6jSxoc2WmVIzFgrz/4R4g4ksPfc7EbHRa91l28ORyjZ5zU6b0Z7S2o1w7RTAqpwWsj1Vo1a4MxSVEiSjdUATwnqSYB1JJJWQSSSShBJJJKEOFNlOKbCCfJaInFNZUUrgoXNWZqg1RM1dSanQjigQeq1COws3GqsHhQOdlBKBrkJMo8S2CZ2XlPxji89UxYCy33xTx0NJDel15RxSvmcVIK2Nj8g1LVKjZxQ/ixKjpYjW6qWJts6mDPGCVhbfmC33DHHwdbgLzanipI8/otjhOMinTgG4yg6HUTp3ghYNZgk0kjfps0JqVM0lbFNpgvcYaBrrrZefYrjjzYOO9+xbBkecn1Vn8ScXBy0Q75qbXtjTxc5IaTsC3MPOFkKsA2Mg3vqCRcHyR6LTbVcvJh+oZmlUGSYniLiRzE8xcPNxl34BF1HOdS8cODXNc1gbMPgNIBHQCIVS6gQZFxcg+WvqFJQqxrp0XReNVwcqOeSlcuSwweLlrw4i5aTrMtzGfMzEq74RiCGuaIh4yzP2SQ6B3kBZaMpcZBkQPzROErkW10gad5n2QygqCjmkpp2eqcF4TUYx7ntLZj5iOZ19Bra/uqviOOFOoQL2k/hHmqup8UZ8MKLgc5qB7CNGtA+WTeZn3VdVxRrYhwGrtAJ9/oPdYIYPdKWQ7UNQ4qo+X/AKNNhMaA5tVpykkCOp/gW+4fivEY12xH1XjlHEEgNBgh35/it3TxTopeG7KW1WuLfvCcjgOnK427J0YRxyXPYjUyeeDdcx7PQcEy6sYVRhsfTa5rHPAcc0AnUN1VuTZaonFn2DVdVPSNkLWfCJpGyqEqZJLglC6mykCtCkhY5JJJEQSSSShBLi6kqZBjlESpyENXb0SZxCiSsKcHLLcZ+I/6fFYWgdKxdmPS4a3/AJOnyBWb4F8ZxjqjK4y8z6UzLWtD3PaZ3iSIiyiIz01yAxjuVw7FZk/GTX8Rp4dhIYDUY8mwLoGTXaQQO/mrahxeliGPfRfmDXOaTeQW2NvqOoQzLiebfFNJwJImJWLxjbLV8W4j4zSdLkkdgYn6hZLF1bkK8aHtqivqOj1Qe8InE2v1UOGw5e8D3KcuhMm7Ca1CNNgPU/z8FLg3z6z+pRNTTeG79xZRZQ0y3QD6nVLfJFJ9EIw+Z3PMflt9VEWETmudAfK34BH0myQIudO4Gy7i6eg3EkTebXCtcFW32B0SIuAex+qgxNNwJlsGZgbTeFZuoAAAi9822olDsLmNI1aTeYM9xKjfwHCpcMEpUzF9L+twERhWNDgSMwv6EbugXjoosQwNeQDIFtFY4au14aKrgykxpIFNoBLup6k3uhyN7bQ7FCKntfZ1nESxzizmykEAtEEgm8bdUT8OUajq7XgFzs0kXsBeSdhMBW1DhDG03FxbFRuZkTmc11wD01GnQonhbW0qkAEQRI3dLXT7duqwzzpxaS5Opj001KLb47KnA0XMrjNIEuf/ALW3biGZqXhhrgX05JElsGZA8gboF+BbUeXU383hQ0GwLnfe6REeqyzK7xUJ5muoNYS06l2YzPQQ5Ihk9Sr7RpyRjBNLyW+IqVG8SLC4iKjgN+WvUDnAdBlBPuvZOE47xKLXvhuaSB/iDay8QfWZ4WHg/wB/M0ve6dA0uIJ7FwHotN8HfEj6lMtcYayoAw7tzNqSO+oXRwy3Lk4WqxKEuPJvMNiXeLVp1xl/u5aJGj2GmHjyIh49EziHEHU6tANPI6o9jr7BhIJ8nBZ3D8cqUxD/AO7UfWcKUua0MIbMGTmymIHSVmsXxZzaDJc54GJJ5wQcoa6GjeOZwJN7JnAlpnqFbiUVW0t3sc4H/wASLR6n2VjhDa68+4v8UZKlF1O9MucAT8xPiMNVk7CB7EKSn8SvGIqQSW1QBTmOXKyXekkieqiXIL6PRQU5ZWr8UNGBqVgR4tOnJafvaA9xMFaTCVMzGu+80H3EpqAJklwobxX/AHW+/wCyIoJJUVLENcXBpktMHsbfqvL/AIu+PHCtiMPTjJAaHE6PaZO2hgD1KpeCfF7qGKrPJLRUFRwDzyl+Vz2N1sM5AEa+qGUkiLk9pxOJZTGZ7g0SBJsJJgD1Xlvxp8eCoGDDOcGtqU3ZoOWoLPLT0ynKe91V8c+MnY3CPa6z2uY4gOixMggdnCPXusLxGsTlFhlaxlgBZoA9T3QuSZAri/Faleq+tUMvJdptI+z0GiGq4p73GqTD3kkxa5F4+vulTwriDEAiTeBPbuV2nTywNpN+sf7Q2W2EU8W9svL3B5cDmm/KZaZ6gifQIvCcfrUw4scAS57zE3e9uXNHUXIVJiMRIi6hGJI2t+iqr7Imy/4hiuRpAvVY7MJGocBPvdUBq3uf4FIK2YSPIe90C6cyKBbkyZ4LoAv2UmAs+9v2TGOl1uyMo1M0E35vm01uZRtl2muew99WB3Ik97WP86IEAlpE+vRdqVZknQWXcPVymD9qP9IKpAheAIcGi2YSSY0mfcaKaqcrnFw5tAfT+eyY6qC6dP0Cgq4jmBN4KpogNisVfTUSekKCnVFybg2jsliACSJ3kHW2ijezLHdFwEkGZaZNMvLoh3iGQTb5C0xptB6JlSmRYHlMXiLkd7x9FFgRLjvDSb7gfn+iLrcUzXLRIkDexAHvZB0+DU2pRuS5NjhqLaWEY8vOY5CTqQRU8MtaDsBFu6ExXEQXtab8hLz/AJBwEecQfNZ6lxBz8rHE5c4JHewEKJ+JIcd3EwenoNtFlWmpuzS/qHtSXg9CxPGKVKS2DDbD7JzEmCdiDPuspxjEtc/M2ZqtzucTd7ibZhtEAeiFrVczMh1jc+cT6QhKrSJnSLdR1+iHHplF2Fl16nFxrtdhuLxH9sU283KNohxnMPw+i0XwyxlPDtgQ6SXOJMOewlxIHYWnsVkxUM23iTGgF7HqtDxX+1hqYbre3/kLn6rVBbDnznv/AMEnE8cKvhlsMDHZpAEjK62U9OUHzKr5LnXJyw7fV17+8IcYkQY5gAL6QDqAPILj8WBcXJBJ06iAhk2xTZeU8QXNptgES50k2zXbPmGkhdwVexc92XwqZyNIJzEki3uPZUDKmUAXBAJ9Te/ouMrl4cAbAE6gaeaGO6yrLWviangtjXJUabCYAAB8oE+gXtHwlxDxsNTdBBaA09y0ASvBi8v8NjAS4wLTLjPTzNl7xwXDtwmEYxxtTYS7qDBe62+pWmLB/BaVqmw90Lbv7Ku4bxoVqLKgIzPZm6ASSNEJ/wBQP+SLsNI8AfUBdzEnSesHX6KQ1LwDmYHPySLgE6+oaFV1K/XdF4SsTH08kuSYIdSeIO0QRABnYgn2+qjeQXXHf2ErjBsITsHfOOgn6hUlSLYbU2EaRJ7C/wCJVdiiQyR1/wCJCJq4rldrN/1CrXYibaW/dRJgUd8K7ZOxm++v5/RJzeUA92+pj9EK9xzDNIMifIwic82i02/VE77LJaogQ3QSfyQdIy6NpR/UdkDXp5RPcz1QxlzQVHXjK8RayINTUCzSf2Vb4spzK8wmUUHV3XgabT7pjqubsQuimRlcdInzTH0gbjzUISNxBO+nZSNdMKKjUAkncR2AUDHKBFixv9yeUiAYIME9CjMRRZm0iZMA5oBNoPkd1TjE6QIiUdg8RLuboNPpolSj5NOOcUttDqkCpBeMrafLmvEuNhHckqCrLjAbrF7j1jui3Ob47csHkINpvcn1jdT12GxyadTq0mQZG20pblQ/ZuT+LIzwaqwMc4taHgEODg6AdCQL7FOHDzLg6AWguJLgAQOhOsqxoPe6C8imWjlyw0kSZFzeDKK45gw8sw9Itaxw8RxIGYmYDS46jNJjukerO6bNH2mJxtWZplbcA3bffeb9BCjxOJzQHX1Pl2Vq/hL5dnmb2byyABOUDUaW7oDFYEBs3kdtdVqjNHPlgdncJXDbCS4xMaACfqi8fiM9i75RE367IDhzDcxYR0Fp79YUuJbmAcLC+hETtYnW6J1YvbwPa4NDTBkj0PW3VD13wYE262MG8rQ8J4Mx7bvJeQCGi8NJmHHQOMi3RVPHQGvINiAMp1nX2P7qlyyvTdWB06xEgmZ277GVPVqA7S7TN+wsgMNMmVoOEcFNVrjmEN1ggkmAQL6WIv2RAOiXhdQU2CscuZrmgCTmMXdA2EEK9wuJxGKrCj4xZTcXOLiYEH5mg/fLZaheG8Api9SS4AQ2RDdZmNbrQ4RrWtJDQTsf0RUB0aOmaZZTFJsMYA1rdwBYjuQuZP8AM+wXaGKp5GtMtLYynLPiHKHOIA1be/ku+H/lS9/3V7kgkmfODipcPVgplZ4Pn1XcAQajQ6zSQCexKllFxhbNL+tv1T8O/K0m3Nt2/wBqDENDHmmCSBGupsEJiMT/AD1Q9lD8WbmD6dShoh7ZO9+24TnV7d/wQrqs+aJIpBuIAJJ7D0hcpazpCHdUIsU6m+VK4CDnEtg7kH0v/PdA1q2aZ9lJiMRMINxKpIgmsMgIvDUmh1zOtvwT8LSBi1zY+qdWwxDiwiDKtss654jyFlBmspqlDL7H1tYoSZCiLoJp3FlFSEFKnrbROe8aAdPdRlp0E1KkljS2NfWya485gFnadPNKgSXMBuJWixfDKdQCCQ77Tt3dZB9EieRQas1xwvNFteChGIcHAgAQ0iRvr9bo91erlHzaagCw0idmmTPqga+EFOplLrATPnNlb8KqNa4MJDp+afu6xPmpkdq0iYdyk4y4K91SoIzB0nQmT7K2w76gqguLmu8IWMaZjlFxYbhS/wBQG1HHMSCJLNbSL2+1GnkEPWxWZxexrs2VrRmg2bpbTUlJblLih0XDHc9/9BXEcMMrXOOaA4mXOLiNCRqIDhEiyCqeEA0Na0nUkG4JvFukfVcxtcvaZdzAODpiMs3EC0HX2QNesCbGZMG2sb/gihB+WDl1UHe1EmJw0gmQYvAJJAJHzDbVWvDOF8v9ynnc67ACWtAtZx2NhsquviAJIbrb16H0hHcK434TXOdzP1AOk6QikpNcCccluW5F1wc+E6t4riXNAb/iBqA2NTMX8uio+O0gKmYkkukuGzQSQA07julw3HF5e94Ju52Um0/nFo9VLWrE/wBx55SIIOkkB2uwmUKtS5GboSg4x+TPVjzdBprP8lWGDxEDKCfQ6z23Kkq1GsjlpmR92QQo341ti2mGkdOifusxzhTNBw+rUAcTNyBsYaOv1RuI4kB4bmPtNx2tchZocTsT1EekqMYkOMGY7RIso5PwBRqa3xIW1aLszi2nmJFrkggAeWqov/lGJ+8f/Rv6KXhFBpJNbRslstd8xsBfpqj/APp9P7/0d+iAZFM83dTN1ffDdBha7NT5wQZI+ydCJ8vqhuI8M8MPIeHZQ0kEQ7mMTCuOAtLxTcXADw3NdImYLRYdbKZci2WhFg9Wkx3jkgl40N4HLfRB8UwwdUpNptDBUAi+/n/NVfYGkMz2loyvFj0J29Qmuw0iHAAgS2b6E6Da0JMc1AsyWPoZHlovBj1UYcBGxBVn8Q4fK8EEEPkiNtAqaowjeZ6LZB7o2EnZLUEmUnD3UrqRDb9JAETc/a3Gi5SpOccoG0+g1KIMY2mYlEYajEGQZ27nbzSIsJPWRtqAJRmEaBcwTsLzcHbtEeoQSY2MLH4Sjd20D1F4/nmn12kuBMyBY3Ol572lFCiKhscpgG/WTPmLD3U9VgEg6zZ3n/D7oN3kNQT4AalIMmTLS2bwNeiqTR6GRtsrp7CXZbEXHlv57qD+mBaCIkT8o01se2iK6JstFV7JrWnVECiYLtmmPUgkedgU/Dt0KtyKjD5I2Oylpn7QJja6uXBxIMudrAmInc2VbiKMtJa3vHbqpsJWcOvNAnobJc1aH4p7JOJK2nOIcKr4AYRIi4+y247+amrcLyw6kX95a4wYBta4VdUJFUzJIPr6lXGHxL3BoOYnaAeVmhLv8RIuk5HKNNMdihDJakuRvC8PUcTEOcLFgHNET7LmFpND3tcHw3lcAbiDcAyieFYWp4hIdkc35jMOIDo5TrMIHAgVHFxfALiTdwmTuZ17oFktvnguekjFKS7sJxTA1jQ1ryHTqAMzQQSJnW4VTiGHPJAYLQJEaDQDqfxWjdgqeVoAa7NnILnZrQwGMxi0fUqmGHGcsAAdGsANP6enRFjmXmwKK4QBWqOLibEnXLp3hRxoIM2tfzW04Lw2mTpLQx3YggAAO6XP0VbhOGsqlwYCXNJLm6QNiDpb81cdQra+BM9HPapfIDhcO4usDzENgAzMTEI91DM3mc0EOcBuTA1IGxKjwGAqNLHs5jBPObAmW72M6+yKxGDfkJdHiO3GkibDtoo8ib7Cx4dna5KbG4YgjM9l9w08sRrB7oSpYxJt6T3urFnDKj3c2kWIiLDlXaXBw54a59zodQYvF9031IrtiMkG1dFfhqgzaW9VZYHC5gQ0c45g6YzC+g0VhQ+Gg0c5jqdhbWd1beC0BhDQcogEWkWiQFjy62K/aZ1Ehw7MjMs5nOgwZNwNRfzTof8A5fRNp8WZnLALi5sIAAvrebH+FTf17O3sVm9bL8BGT4lScfEeRqzLA3IM+yL+HmMFBrgTN5B+9OnlCbicQdHb2jS5nXqnNcWtABENta0/utk23HazOFUqmR74m973uIAROEpu8STBYQZvJk3EdlVNJiTv/CD2/RHh7paJsN/Y6dkmSaKBviWlNIiILb94Bvf2WOatjxym9zACSMzgD2Yd43VGeDczwXgBtxaS4D8LGd1s006jTCigV1R7gYv+5uoqZBMmdwfyEbojD0HOJyNcCL3IFp7xPkFDSq3aNBmJMCwk7dlqDQTnMBrWgAanc3JE+Un2VlhOEucJqZgDOXrpqfIn1XKDRnDhlGVoMExmv1i/or7huIe5kuMkEz5bZe2nskyddD+0OZw4smDDSPkN4g3AO4sT5FB4sZS8AkWsel7kdzZWTqwvMjUX7hV1RxfZs2udpgCBfvf0Qxb8gsqqzst5gk6+4/JF8GwxzGQDzCRMcp1I67ojhuBa81PEm2ggls66z1/FHVGNaZcBNyCLWFx+Kqb3cB45ODsj4/TJaIgAmZiGtbJEuPmYjuswzodZj2lbDCkPc5rmy1zW5gQYLftAA6X310VViPhp1NxLGl7dRqCGxmlx2jT0VRko8MrbKTQLgvkcYJaASbagC4E6qHAYSo1rKvzMMGNYbpcddlYVKLixwbywBmBc6ACLkD8lLwGiHYWm6d3W6QSB+RSp5ajf5Olg0a3pc3VgWBwnjYqs0S3kmLTYsVhQpVWVWE5iGmZZc5Sb8u4S+G6X/wBmGOJGem685b5Z9fl0W/ZhRTJ5G7gvFgM0EAjYT0WHV53CSrpo2YnBJpr3WVdfh7GsfXOrgctgAJGutlgMA8sIaXFk9J6ztrC3fxg9zKVTLLQ8Q5u0n7QnSCL+azXCcIxwDKtoAPUWHbul6aVQcvkbKDyJJfyM47gm02USMrs4cXGBEkNDYtOg91DUwk+HygjI24ixJcII+iO+JX5m0WtNhIAdrB6H7vTVQUszMuciIAgE/LJOh3krXhbcVyZ9Vtxt3+CTAcLeczmuY3MJDYMQBJADtPXsn4Fj7tYzNPzREuaOl/opaGNIJtcWE72j6W90xuLhxiQLAbEGNt7qvfzZlzZ8dR2PosMdWnLyZBksDEti0EC0GFScRxxlvNAvbKXXnaNzojxW8R4Ob5jeb23PsSlj6LczYywOWzety4EaGSlwuMkq5HLKs1yukuCpwFapUMFgAsDMwL6HrqrbC4c/K7KIHKRMEDv5W20TcO0Bxa1xJ87Fpt76oTH1SwiHGD5/juEc903XRjz5VGOxOy0c+Z6O0G/7oejVAEnQ2vbzBVQ/EWuSd5G0f60XDxDNTl/UAb3vt7JX2rMNnBiTVxTm5jkI0uJOUTEzOh0yi2hVl/Rt6s/9lnsI8CoXOMPMw4ZdI8p+u5U/jN/x+i1vC40l8AKSJqjWZX5uY6NJmx1/ZAUq5OvyzdcpvLpB3Ou6MbTvl6gaddQVocKFUKjUBIzDliR5xF1NhKwPKZAadeyqH1zmI/nVWvDmEMLpu6w7X/dLyQpWVVclrU5spfsY9rif0QNB4c+uyAIy3IE3EE+UR7I7DiQ4QIaRJ3JMm3axU2OwDQ01SBLgJjyH6LPCVOn5DhByTkvBVDh7W0shtuHOE66QdekKo4fhGlsPLYc45XzBaRNiYOuuVX9YggNff5ZjrmEeglB0MMKb3OyhweQINoGvrotkJ2uQo+50GVcL4lI+CAXBvK8C4pzzMB6yPqo+HWBDhDgesm4BOyL4Yx+eJaP7cgtkENNWI8zF1YjhzOYEf9vObHUgTqe6z5NSoOmdPDoJzjusqsRiQIkTJnqIF/0TsCDlcYDjBnMYtc220UPHaJpU5MEQD7lH/D+ELyBmIhjpAMBxmm2HW05j3sE55F6e4zehL1dhTYOu9r8xOpgjYgxspqjg4kAmSHERoIBcfSyP4vwE0iCX/McrQJN+rifVBNwRbUpSf+4XAxu2wI7EoY5Yz5QyenlD9xdYdpzwwAPJ16DZvnY2V62lkbDpO+4IkzcTf9kJwioxj2kAxDrSNLGO+uqnxPExUFRrQQS4gOsC2Qb76LFmc5NJGvTwim5PpGfrvY6uxpcLHlEgZwdh10+iB+GbYdzNPDq1AfodFm+N4seIXMzAtJJcQMxeHG89BAgK0wPGBhzUc8F/iEPMQOb7VuhlapaSUcVL8GnF9Qx5My4rv/g2pjJxLa9MQGtiXDqHXgedvJXGD+Ja+ZrqlRzqQ+am1rG5gbmLfN3WTpvJEC2Y6dBNgu1apkgRaZmSOlrrYtPjcVa8HKlrsu9/FnpvxjxBtbh5rMqNJzhtteZsxB2ghCYLDtYykKw1DSHNvAygmQOYESBbqvNBVJcCb9ibW/JXAr1HEf3XmCA2XGGz0WD7BRjtT4uzfh18I93X9Gv4vgml9OtSOdrTcE8uUyAQYkGT6XVdxrDy7M1jsrGgON4D9bny8tVn8XUqulviuy9CdShhUc43JuAPmcQdpIJ7q4aVrm+i82uwyjVNl/iOKUngzyuEEPAsAYEEC50HqVTuxhebWF5P4TKhp0nSb6j84Ka+ibQdRP1haI4ox6ORkzOdcBGGxDoy7g7fX6BW1Vzi12XW4HSe/VAYWiASWzZ0GY36AeYVpTado6X9P1QZeBasDwdNwMuMyAD9kRawjpG/VPxTA45Wtyza57CNdAOysv6UAA62t+CgojO4tdeSMpsMp1030SHkt2XtZXU28jgRo3pcQb32Kq/DLgY27+eyv8a+HVIHM5oubwXQD9J90D/SlgDbEmTpaLhOjPyU1RWYekS6Br2ibiLe6P8A+n1/uf8A4UXD6c7mSdjsbaK0yt+8/wBmfon5ZNtV8C4RpO/k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8233" name="AutoShape 55" descr="data:image/jpeg;base64,/9j/4AAQSkZJRgABAQAAAQABAAD/2wCEAAkGBxQTEhUUEhQVFRQXGBgaGBcXGBQWGRcWFxYXFhcaFxcYHCggGBolHBYXIjEhJSkrLi4uFx8zODMsNygtLisBCgoKDg0OGhAQGiwkHCQsLywsLCwsLCwsLCwsLCwsLCwsLCwsLCwsLCwsLC0sLCwsLCwsLCwsLCwsLCwsLCwsLP/AABEIAL4BCQMBIgACEQEDEQH/xAAcAAABBQEBAQAAAAAAAAAAAAAEAAIDBQYBBwj/xAA7EAABAwIEBAQDBwQBBAMAAAABAAIRAyEEEjFBBSJRYRNxgZEGMqFCUrHB0eHwFCNi8aIVM3KSFiWy/8QAGgEAAgMBAQAAAAAAAAAAAAAAAgMAAQQFBv/EACoRAAICAQQBAwMEAwAAAAAAAAABAhEDBBIhMUETIlEFFGEjMnGBkaGx/9oADAMBAAIRAxEAPwD25JdXCkNFnCVwpOUZckyYSQLjG2WYxYuVqqxWe4nQgyEpjolQ5DomoCELWfAVBkGIEqsxb4U+OxPdUeNxKdFFHcRVF0HN1Aa909jpTfBS7C6JR9Ksg6bYCdTddKUh8sZd4eojaKq8IVZUXKNi1ERdCMw9VV5PNCMaIASJs6GCNpFhTqxZangNaWwsU55Dlf8ABXnMO61YX7Uc/VL3s1q6mtKctKdmISSSSsgkkklCCSSSUIJJJJQgkkklCCXF1JQg0pJJJTLGkKCoESVG9qVOISYI9qBxVCZVk8KGpokMajK4ynCz/EqkCy1HFzeFlOI3sFSDRSYl8oGqyVcNwe6GxNGEe4KilqU7qbDtXHtlycTCLf4GwxvsNpldy8yiw5lWVOjdZ8k9sqN+LA5wcgnBBGtN0KxmVShyZfBia5okcecFHRaFXtdcKwaCNEnK6Nmk5VErqeaD0Wm4A5pbH2m6+RVBTiJ2NksLizSqhzYiYPkhw6intYGo02+3Hs9AZonITB4oPEhFLpxkcSSafI5cSSTbBOpJJKyCSSSUIJJJJQgkkklCCSSSUINKS45NBSW+Sx0pFMlOAQ9lkNRiCrVFY1dFVvbzFJkuRkGU+PZmKz+LwcEytpTY31VPxMAlA0MTozJoRdAY+laVemmgeKU4agXY1MyOJsUPVNkVjG3QFSpJQzfJ0tLC4MsMC7QFaPCsMNKyVB0O/l1r8ALC+g0PRYtRkdo6mCChBj8SBZMY3ld2UuMaIlRYR+o/l1ox5Lx8HNyYv1v5FSurVklt+iq8IDmHSVaFwaD2/LVBnycjdPDbA5w2uILSYg7p1d0G+osgKjbuU1CqS0Sdo9rLHkb22jTKHu3Gk+G8ftK1jHyF5XQxDqT5botz8N8VFZvcarpaTUWtrOR9S0bj+pHovpSlNXV0FI4x0JybK6E6LKOpJJIiCSSSUIJJJJQgkkklCDCFG4KYppSZotMgpvU4Kgc26lCTGTQToTiga1MzZHgJQraciJ0ZXiJLXyhKkuN1peJYVrtRcKqNHaNEppjUysbhVT8fENutM4LFfF2OymEO3kZF8mVxFWXIWsy+u91xtfMSuYevMjulZIuzu6Rx9Oh1L52ra4N0QesSsLn5xdbrh7ZY0+SwatNJM242qkT4vfy0Q2FpmVZVqWa0bITAmDBQ6afsaM2VXKL+CejShcxmPbTyl1g54aewINylxTilOk1hnNmqCmQDdpnKSewNlnuO1/EdVw4u4ZXMA1JgHL3OvunLHKVNlRlHleS6x1QspF7QCWgi/TQGF3hNUOqBg+0wu6iYBj8ViX8QqFplxIOQP2ylpMD2laD4TrxUDhtuflYwuAc5x2sY9U6emUcTsS9U5PbEvcSy8SZHa3VS8IxnhVWmYDhdMxGLp1KrhTJJbIdsJlzY/wCJQNZuZsDUEx/PNc3Epw77RtUfUhtl5R6jSxoc2WmVIzFgrz/4R4g4ksPfc7EbHRa91l28ORyjZ5zU6b0Z7S2o1w7RTAqpwWsj1Vo1a4MxSVEiSjdUATwnqSYB1JJJWQSSSShBJJJKEOFNlOKbCCfJaInFNZUUrgoXNWZqg1RM1dSanQjigQeq1COws3GqsHhQOdlBKBrkJMo8S2CZ2XlPxji89UxYCy33xTx0NJDel15RxSvmcVIK2Nj8g1LVKjZxQ/ixKjpYjW6qWJts6mDPGCVhbfmC33DHHwdbgLzanipI8/otjhOMinTgG4yg6HUTp3ghYNZgk0kjfps0JqVM0lbFNpgvcYaBrrrZefYrjjzYOO9+xbBkecn1Vn8ScXBy0Q75qbXtjTxc5IaTsC3MPOFkKsA2Mg3vqCRcHyR6LTbVcvJh+oZmlUGSYniLiRzE8xcPNxl34BF1HOdS8cODXNc1gbMPgNIBHQCIVS6gQZFxcg+WvqFJQqxrp0XReNVwcqOeSlcuSwweLlrw4i5aTrMtzGfMzEq74RiCGuaIh4yzP2SQ6B3kBZaMpcZBkQPzROErkW10gad5n2QygqCjmkpp2eqcF4TUYx7ntLZj5iOZ19Bra/uqviOOFOoQL2k/hHmqup8UZ8MKLgc5qB7CNGtA+WTeZn3VdVxRrYhwGrtAJ9/oPdYIYPdKWQ7UNQ4qo+X/AKNNhMaA5tVpykkCOp/gW+4fivEY12xH1XjlHEEgNBgh35/it3TxTopeG7KW1WuLfvCcjgOnK427J0YRxyXPYjUyeeDdcx7PQcEy6sYVRhsfTa5rHPAcc0AnUN1VuTZaonFn2DVdVPSNkLWfCJpGyqEqZJLglC6mykCtCkhY5JJJEQSSSShBLi6kqZBjlESpyENXb0SZxCiSsKcHLLcZ+I/6fFYWgdKxdmPS4a3/AJOnyBWb4F8ZxjqjK4y8z6UzLWtD3PaZ3iSIiyiIz01yAxjuVw7FZk/GTX8Rp4dhIYDUY8mwLoGTXaQQO/mrahxeliGPfRfmDXOaTeQW2NvqOoQzLiebfFNJwJImJWLxjbLV8W4j4zSdLkkdgYn6hZLF1bkK8aHtqivqOj1Qe8InE2v1UOGw5e8D3KcuhMm7Ca1CNNgPU/z8FLg3z6z+pRNTTeG79xZRZQ0y3QD6nVLfJFJ9EIw+Z3PMflt9VEWETmudAfK34BH0myQIudO4Gy7i6eg3EkTebXCtcFW32B0SIuAex+qgxNNwJlsGZgbTeFZuoAAAi9822olDsLmNI1aTeYM9xKjfwHCpcMEpUzF9L+twERhWNDgSMwv6EbugXjoosQwNeQDIFtFY4au14aKrgykxpIFNoBLup6k3uhyN7bQ7FCKntfZ1nESxzizmykEAtEEgm8bdUT8OUajq7XgFzs0kXsBeSdhMBW1DhDG03FxbFRuZkTmc11wD01GnQonhbW0qkAEQRI3dLXT7duqwzzpxaS5Opj001KLb47KnA0XMrjNIEuf/ALW3biGZqXhhrgX05JElsGZA8gboF+BbUeXU383hQ0GwLnfe6REeqyzK7xUJ5muoNYS06l2YzPQQ5Ihk9Sr7RpyRjBNLyW+IqVG8SLC4iKjgN+WvUDnAdBlBPuvZOE47xKLXvhuaSB/iDay8QfWZ4WHg/wB/M0ve6dA0uIJ7FwHotN8HfEj6lMtcYayoAw7tzNqSO+oXRwy3Lk4WqxKEuPJvMNiXeLVp1xl/u5aJGj2GmHjyIh49EziHEHU6tANPI6o9jr7BhIJ8nBZ3D8cqUxD/AO7UfWcKUua0MIbMGTmymIHSVmsXxZzaDJc54GJJ5wQcoa6GjeOZwJN7JnAlpnqFbiUVW0t3sc4H/wASLR6n2VjhDa68+4v8UZKlF1O9MucAT8xPiMNVk7CB7EKSn8SvGIqQSW1QBTmOXKyXekkieqiXIL6PRQU5ZWr8UNGBqVgR4tOnJafvaA9xMFaTCVMzGu+80H3EpqAJklwobxX/AHW+/wCyIoJJUVLENcXBpktMHsbfqvL/AIu+PHCtiMPTjJAaHE6PaZO2hgD1KpeCfF7qGKrPJLRUFRwDzyl+Vz2N1sM5AEa+qGUkiLk9pxOJZTGZ7g0SBJsJJgD1Xlvxp8eCoGDDOcGtqU3ZoOWoLPLT0ynKe91V8c+MnY3CPa6z2uY4gOixMggdnCPXusLxGsTlFhlaxlgBZoA9T3QuSZAri/Faleq+tUMvJdptI+z0GiGq4p73GqTD3kkxa5F4+vulTwriDEAiTeBPbuV2nTywNpN+sf7Q2W2EU8W9svL3B5cDmm/KZaZ6gifQIvCcfrUw4scAS57zE3e9uXNHUXIVJiMRIi6hGJI2t+iqr7Imy/4hiuRpAvVY7MJGocBPvdUBq3uf4FIK2YSPIe90C6cyKBbkyZ4LoAv2UmAs+9v2TGOl1uyMo1M0E35vm01uZRtl2muew99WB3Ik97WP86IEAlpE+vRdqVZknQWXcPVymD9qP9IKpAheAIcGi2YSSY0mfcaKaqcrnFw5tAfT+eyY6qC6dP0Cgq4jmBN4KpogNisVfTUSekKCnVFybg2jsliACSJ3kHW2ijezLHdFwEkGZaZNMvLoh3iGQTb5C0xptB6JlSmRYHlMXiLkd7x9FFgRLjvDSb7gfn+iLrcUzXLRIkDexAHvZB0+DU2pRuS5NjhqLaWEY8vOY5CTqQRU8MtaDsBFu6ExXEQXtab8hLz/AJBwEecQfNZ6lxBz8rHE5c4JHewEKJ+JIcd3EwenoNtFlWmpuzS/qHtSXg9CxPGKVKS2DDbD7JzEmCdiDPuspxjEtc/M2ZqtzucTd7ibZhtEAeiFrVczMh1jc+cT6QhKrSJnSLdR1+iHHplF2Fl16nFxrtdhuLxH9sU283KNohxnMPw+i0XwyxlPDtgQ6SXOJMOewlxIHYWnsVkxUM23iTGgF7HqtDxX+1hqYbre3/kLn6rVBbDnznv/AMEnE8cKvhlsMDHZpAEjK62U9OUHzKr5LnXJyw7fV17+8IcYkQY5gAL6QDqAPILj8WBcXJBJ06iAhk2xTZeU8QXNptgES50k2zXbPmGkhdwVexc92XwqZyNIJzEki3uPZUDKmUAXBAJ9Te/ouMrl4cAbAE6gaeaGO6yrLWviangtjXJUabCYAAB8oE+gXtHwlxDxsNTdBBaA09y0ASvBi8v8NjAS4wLTLjPTzNl7xwXDtwmEYxxtTYS7qDBe62+pWmLB/BaVqmw90Lbv7Ku4bxoVqLKgIzPZm6ASSNEJ/wBQP+SLsNI8AfUBdzEnSesHX6KQ1LwDmYHPySLgE6+oaFV1K/XdF4SsTH08kuSYIdSeIO0QRABnYgn2+qjeQXXHf2ErjBsITsHfOOgn6hUlSLYbU2EaRJ7C/wCJVdiiQyR1/wCJCJq4rldrN/1CrXYibaW/dRJgUd8K7ZOxm++v5/RJzeUA92+pj9EK9xzDNIMifIwic82i02/VE77LJaogQ3QSfyQdIy6NpR/UdkDXp5RPcz1QxlzQVHXjK8RayINTUCzSf2Vb4spzK8wmUUHV3XgabT7pjqubsQuimRlcdInzTH0gbjzUISNxBO+nZSNdMKKjUAkncR2AUDHKBFixv9yeUiAYIME9CjMRRZm0iZMA5oBNoPkd1TjE6QIiUdg8RLuboNPpolSj5NOOcUttDqkCpBeMrafLmvEuNhHckqCrLjAbrF7j1jui3Ob47csHkINpvcn1jdT12GxyadTq0mQZG20pblQ/ZuT+LIzwaqwMc4taHgEODg6AdCQL7FOHDzLg6AWguJLgAQOhOsqxoPe6C8imWjlyw0kSZFzeDKK45gw8sw9Itaxw8RxIGYmYDS46jNJjukerO6bNH2mJxtWZplbcA3bffeb9BCjxOJzQHX1Pl2Vq/hL5dnmb2byyABOUDUaW7oDFYEBs3kdtdVqjNHPlgdncJXDbCS4xMaACfqi8fiM9i75RE367IDhzDcxYR0Fp79YUuJbmAcLC+hETtYnW6J1YvbwPa4NDTBkj0PW3VD13wYE262MG8rQ8J4Mx7bvJeQCGi8NJmHHQOMi3RVPHQGvINiAMp1nX2P7qlyyvTdWB06xEgmZ277GVPVqA7S7TN+wsgMNMmVoOEcFNVrjmEN1ggkmAQL6WIv2RAOiXhdQU2CscuZrmgCTmMXdA2EEK9wuJxGKrCj4xZTcXOLiYEH5mg/fLZaheG8Api9SS4AQ2RDdZmNbrQ4RrWtJDQTsf0RUB0aOmaZZTFJsMYA1rdwBYjuQuZP8AM+wXaGKp5GtMtLYynLPiHKHOIA1be/ku+H/lS9/3V7kgkmfODipcPVgplZ4Pn1XcAQajQ6zSQCexKllFxhbNL+tv1T8O/K0m3Nt2/wBqDENDHmmCSBGupsEJiMT/AD1Q9lD8WbmD6dShoh7ZO9+24TnV7d/wQrqs+aJIpBuIAJJ7D0hcpazpCHdUIsU6m+VK4CDnEtg7kH0v/PdA1q2aZ9lJiMRMINxKpIgmsMgIvDUmh1zOtvwT8LSBi1zY+qdWwxDiwiDKtss654jyFlBmspqlDL7H1tYoSZCiLoJp3FlFSEFKnrbROe8aAdPdRlp0E1KkljS2NfWya485gFnadPNKgSXMBuJWixfDKdQCCQ77Tt3dZB9EieRQas1xwvNFteChGIcHAgAQ0iRvr9bo91erlHzaagCw0idmmTPqga+EFOplLrATPnNlb8KqNa4MJDp+afu6xPmpkdq0iYdyk4y4K91SoIzB0nQmT7K2w76gqguLmu8IWMaZjlFxYbhS/wBQG1HHMSCJLNbSL2+1GnkEPWxWZxexrs2VrRmg2bpbTUlJblLih0XDHc9/9BXEcMMrXOOaA4mXOLiNCRqIDhEiyCqeEA0Na0nUkG4JvFukfVcxtcvaZdzAODpiMs3EC0HX2QNesCbGZMG2sb/gihB+WDl1UHe1EmJw0gmQYvAJJAJHzDbVWvDOF8v9ynnc67ACWtAtZx2NhsquviAJIbrb16H0hHcK434TXOdzP1AOk6QikpNcCccluW5F1wc+E6t4riXNAb/iBqA2NTMX8uio+O0gKmYkkukuGzQSQA07julw3HF5e94Ju52Um0/nFo9VLWrE/wBx55SIIOkkB2uwmUKtS5GboSg4x+TPVjzdBprP8lWGDxEDKCfQ6z23Kkq1GsjlpmR92QQo341ti2mGkdOifusxzhTNBw+rUAcTNyBsYaOv1RuI4kB4bmPtNx2tchZocTsT1EekqMYkOMGY7RIso5PwBRqa3xIW1aLszi2nmJFrkggAeWqov/lGJ+8f/Rv6KXhFBpJNbRslstd8xsBfpqj/APp9P7/0d+iAZFM83dTN1ffDdBha7NT5wQZI+ydCJ8vqhuI8M8MPIeHZQ0kEQ7mMTCuOAtLxTcXADw3NdImYLRYdbKZci2WhFg9Wkx3jkgl40N4HLfRB8UwwdUpNptDBUAi+/n/NVfYGkMz2loyvFj0J29Qmuw0iHAAgS2b6E6Da0JMc1AsyWPoZHlovBj1UYcBGxBVn8Q4fK8EEEPkiNtAqaowjeZ6LZB7o2EnZLUEmUnD3UrqRDb9JAETc/a3Gi5SpOccoG0+g1KIMY2mYlEYajEGQZ27nbzSIsJPWRtqAJRmEaBcwTsLzcHbtEeoQSY2MLH4Sjd20D1F4/nmn12kuBMyBY3Ol572lFCiKhscpgG/WTPmLD3U9VgEg6zZ3n/D7oN3kNQT4AalIMmTLS2bwNeiqTR6GRtsrp7CXZbEXHlv57qD+mBaCIkT8o01se2iK6JstFV7JrWnVECiYLtmmPUgkedgU/Dt0KtyKjD5I2Oylpn7QJja6uXBxIMudrAmInc2VbiKMtJa3vHbqpsJWcOvNAnobJc1aH4p7JOJK2nOIcKr4AYRIi4+y247+amrcLyw6kX95a4wYBta4VdUJFUzJIPr6lXGHxL3BoOYnaAeVmhLv8RIuk5HKNNMdihDJakuRvC8PUcTEOcLFgHNET7LmFpND3tcHw3lcAbiDcAyieFYWp4hIdkc35jMOIDo5TrMIHAgVHFxfALiTdwmTuZ17oFktvnguekjFKS7sJxTA1jQ1ryHTqAMzQQSJnW4VTiGHPJAYLQJEaDQDqfxWjdgqeVoAa7NnILnZrQwGMxi0fUqmGHGcsAAdGsANP6enRFjmXmwKK4QBWqOLibEnXLp3hRxoIM2tfzW04Lw2mTpLQx3YggAAO6XP0VbhOGsqlwYCXNJLm6QNiDpb81cdQra+BM9HPapfIDhcO4usDzENgAzMTEI91DM3mc0EOcBuTA1IGxKjwGAqNLHs5jBPObAmW72M6+yKxGDfkJdHiO3GkibDtoo8ib7Cx4dna5KbG4YgjM9l9w08sRrB7oSpYxJt6T3urFnDKj3c2kWIiLDlXaXBw54a59zodQYvF9031IrtiMkG1dFfhqgzaW9VZYHC5gQ0c45g6YzC+g0VhQ+Gg0c5jqdhbWd1beC0BhDQcogEWkWiQFjy62K/aZ1Ehw7MjMs5nOgwZNwNRfzTof8A5fRNp8WZnLALi5sIAAvrebH+FTf17O3sVm9bL8BGT4lScfEeRqzLA3IM+yL+HmMFBrgTN5B+9OnlCbicQdHb2jS5nXqnNcWtABENta0/utk23HazOFUqmR74m973uIAROEpu8STBYQZvJk3EdlVNJiTv/CD2/RHh7paJsN/Y6dkmSaKBviWlNIiILb94Bvf2WOatjxym9zACSMzgD2Yd43VGeDczwXgBtxaS4D8LGd1s006jTCigV1R7gYv+5uoqZBMmdwfyEbojD0HOJyNcCL3IFp7xPkFDSq3aNBmJMCwk7dlqDQTnMBrWgAanc3JE+Un2VlhOEucJqZgDOXrpqfIn1XKDRnDhlGVoMExmv1i/or7huIe5kuMkEz5bZe2nskyddD+0OZw4smDDSPkN4g3AO4sT5FB4sZS8AkWsel7kdzZWTqwvMjUX7hV1RxfZs2udpgCBfvf0Qxb8gsqqzst5gk6+4/JF8GwxzGQDzCRMcp1I67ojhuBa81PEm2ggls66z1/FHVGNaZcBNyCLWFx+Kqb3cB45ODsj4/TJaIgAmZiGtbJEuPmYjuswzodZj2lbDCkPc5rmy1zW5gQYLftAA6X310VViPhp1NxLGl7dRqCGxmlx2jT0VRko8MrbKTQLgvkcYJaASbagC4E6qHAYSo1rKvzMMGNYbpcddlYVKLixwbywBmBc6ACLkD8lLwGiHYWm6d3W6QSB+RSp5ajf5Olg0a3pc3VgWBwnjYqs0S3kmLTYsVhQpVWVWE5iGmZZc5Sb8u4S+G6X/wBmGOJGem685b5Z9fl0W/ZhRTJ5G7gvFgM0EAjYT0WHV53CSrpo2YnBJpr3WVdfh7GsfXOrgctgAJGutlgMA8sIaXFk9J6ztrC3fxg9zKVTLLQ8Q5u0n7QnSCL+azXCcIxwDKtoAPUWHbul6aVQcvkbKDyJJfyM47gm02USMrs4cXGBEkNDYtOg91DUwk+HygjI24ixJcII+iO+JX5m0WtNhIAdrB6H7vTVQUszMuciIAgE/LJOh3krXhbcVyZ9Vtxt3+CTAcLeczmuY3MJDYMQBJADtPXsn4Fj7tYzNPzREuaOl/opaGNIJtcWE72j6W90xuLhxiQLAbEGNt7qvfzZlzZ8dR2PosMdWnLyZBksDEti0EC0GFScRxxlvNAvbKXXnaNzojxW8R4Ob5jeb23PsSlj6LczYywOWzety4EaGSlwuMkq5HLKs1yukuCpwFapUMFgAsDMwL6HrqrbC4c/K7KIHKRMEDv5W20TcO0Bxa1xJ87Fpt76oTH1SwiHGD5/juEc903XRjz5VGOxOy0c+Z6O0G/7oejVAEnQ2vbzBVQ/EWuSd5G0f60XDxDNTl/UAb3vt7JX2rMNnBiTVxTm5jkI0uJOUTEzOh0yi2hVl/Rt6s/9lnsI8CoXOMPMw4ZdI8p+u5U/jN/x+i1vC40l8AKSJqjWZX5uY6NJmx1/ZAUq5OvyzdcpvLpB3Ou6MbTvl6gaddQVocKFUKjUBIzDliR5xF1NhKwPKZAadeyqH1zmI/nVWvDmEMLpu6w7X/dLyQpWVVclrU5spfsY9rif0QNB4c+uyAIy3IE3EE+UR7I7DiQ4QIaRJ3JMm3axU2OwDQ01SBLgJjyH6LPCVOn5DhByTkvBVDh7W0shtuHOE66QdekKo4fhGlsPLYc45XzBaRNiYOuuVX9YggNff5ZjrmEeglB0MMKb3OyhweQINoGvrotkJ2uQo+50GVcL4lI+CAXBvK8C4pzzMB6yPqo+HWBDhDgesm4BOyL4Yx+eJaP7cgtkENNWI8zF1YjhzOYEf9vObHUgTqe6z5NSoOmdPDoJzjusqsRiQIkTJnqIF/0TsCDlcYDjBnMYtc220UPHaJpU5MEQD7lH/D+ELyBmIhjpAMBxmm2HW05j3sE55F6e4zehL1dhTYOu9r8xOpgjYgxspqjg4kAmSHERoIBcfSyP4vwE0iCX/McrQJN+rifVBNwRbUpSf+4XAxu2wI7EoY5Yz5QyenlD9xdYdpzwwAPJ16DZvnY2V62lkbDpO+4IkzcTf9kJwioxj2kAxDrSNLGO+uqnxPExUFRrQQS4gOsC2Qb76LFmc5NJGvTwim5PpGfrvY6uxpcLHlEgZwdh10+iB+GbYdzNPDq1AfodFm+N4seIXMzAtJJcQMxeHG89BAgK0wPGBhzUc8F/iEPMQOb7VuhlapaSUcVL8GnF9Qx5My4rv/g2pjJxLa9MQGtiXDqHXgedvJXGD+Ja+ZrqlRzqQ+am1rG5gbmLfN3WTpvJEC2Y6dBNgu1apkgRaZmSOlrrYtPjcVa8HKlrsu9/FnpvxjxBtbh5rMqNJzhtteZsxB2ghCYLDtYykKw1DSHNvAygmQOYESBbqvNBVJcCb9ibW/JXAr1HEf3XmCA2XGGz0WD7BRjtT4uzfh18I93X9Gv4vgml9OtSOdrTcE8uUyAQYkGT6XVdxrDy7M1jsrGgON4D9bny8tVn8XUqulviuy9CdShhUc43JuAPmcQdpIJ7q4aVrm+i82uwyjVNl/iOKUngzyuEEPAsAYEEC50HqVTuxhebWF5P4TKhp0nSb6j84Ka+ibQdRP1haI4ox6ORkzOdcBGGxDoy7g7fX6BW1Vzi12XW4HSe/VAYWiASWzZ0GY36AeYVpTado6X9P1QZeBasDwdNwMuMyAD9kRawjpG/VPxTA45Wtyza57CNdAOysv6UAA62t+CgojO4tdeSMpsMp1030SHkt2XtZXU28jgRo3pcQb32Kq/DLgY27+eyv8a+HVIHM5oubwXQD9J90D/SlgDbEmTpaLhOjPyU1RWYekS6Br2ibiLe6P8A+n1/uf8A4UXD6c7mSdjsbaK0yt+8/wBmfon5ZNtV8C4RpO/k/9k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56" name="Text Box 2"/>
          <p:cNvSpPr txBox="1">
            <a:spLocks noChangeArrowheads="1"/>
          </p:cNvSpPr>
          <p:nvPr/>
        </p:nvSpPr>
        <p:spPr bwMode="auto">
          <a:xfrm>
            <a:off x="-1" y="0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</a:rPr>
              <a:t>ПРИНАДЛЕЖНОСТЬ ЛЕСНЫХ УГОДИЙ</a:t>
            </a:r>
          </a:p>
        </p:txBody>
      </p:sp>
      <p:pic>
        <p:nvPicPr>
          <p:cNvPr id="54" name="Picture 2">
            <a:extLst>
              <a:ext uri="{FF2B5EF4-FFF2-40B4-BE49-F238E27FC236}">
                <a16:creationId xmlns:a16="http://schemas.microsoft.com/office/drawing/2014/main" id="{361F002F-6A19-4378-AB54-2DA7377DD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0" y="4878217"/>
            <a:ext cx="2621192" cy="316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6BE6183E-4F44-44F8-8DA6-CA287CA73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4" y="5145097"/>
            <a:ext cx="2599219" cy="178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39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2" descr="Анапа">
            <a:extLst>
              <a:ext uri="{FF2B5EF4-FFF2-40B4-BE49-F238E27FC236}">
                <a16:creationId xmlns:a16="http://schemas.microsoft.com/office/drawing/2014/main" id="{EEDA85C6-1544-4CAF-BAD0-A20DD834F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176" y="670251"/>
            <a:ext cx="9158176" cy="618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12"/>
          <p:cNvSpPr txBox="1">
            <a:spLocks noChangeArrowheads="1"/>
          </p:cNvSpPr>
          <p:nvPr/>
        </p:nvSpPr>
        <p:spPr bwMode="auto">
          <a:xfrm>
            <a:off x="0" y="-27384"/>
            <a:ext cx="9144000" cy="4264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РАЗВИТИЯ ЛЕСОПОЖАРНОЙ ОБСТАНОВКИ </a:t>
            </a:r>
          </a:p>
          <a:p>
            <a:pPr algn="ctr" eaLnBrk="1" hangingPunct="1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МО СОЧИ КРАСНОДАРСКОГО КРАЯ</a:t>
            </a: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25894FD8-3331-4827-9064-EB729ACD1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-27384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</a:rPr>
              <a:t>РИСК ВОЗНИКНОВЕНИЯ ПРИРОДНЫХ ПОЖАРОВ НА ТЕРРИТОРИИ </a:t>
            </a:r>
          </a:p>
          <a:p>
            <a:r>
              <a:rPr lang="ru-RU" sz="1200" dirty="0">
                <a:solidFill>
                  <a:schemeClr val="bg1"/>
                </a:solidFill>
              </a:rPr>
              <a:t>МО </a:t>
            </a:r>
            <a:r>
              <a:rPr lang="ru-RU" sz="1200" dirty="0" smtClean="0">
                <a:solidFill>
                  <a:schemeClr val="bg1"/>
                </a:solidFill>
              </a:rPr>
              <a:t>Г. </a:t>
            </a:r>
            <a:r>
              <a:rPr lang="ru-RU" sz="1200" dirty="0">
                <a:solidFill>
                  <a:schemeClr val="bg1"/>
                </a:solidFill>
              </a:rPr>
              <a:t>АНАПА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774C102-E73F-455B-9D48-41573EF0F552}"/>
              </a:ext>
            </a:extLst>
          </p:cNvPr>
          <p:cNvGrpSpPr/>
          <p:nvPr/>
        </p:nvGrpSpPr>
        <p:grpSpPr>
          <a:xfrm>
            <a:off x="7164290" y="4676913"/>
            <a:ext cx="2088351" cy="2135950"/>
            <a:chOff x="7235829" y="4725144"/>
            <a:chExt cx="2088351" cy="2135950"/>
          </a:xfrm>
        </p:grpSpPr>
        <p:sp>
          <p:nvSpPr>
            <p:cNvPr id="22" name="Rectangle 903">
              <a:extLst>
                <a:ext uri="{FF2B5EF4-FFF2-40B4-BE49-F238E27FC236}">
                  <a16:creationId xmlns:a16="http://schemas.microsoft.com/office/drawing/2014/main" id="{9804347C-5D74-4A61-AFEE-F1014514EF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5829" y="4725144"/>
              <a:ext cx="1937306" cy="21328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3" name="Text Box 64">
              <a:extLst>
                <a:ext uri="{FF2B5EF4-FFF2-40B4-BE49-F238E27FC236}">
                  <a16:creationId xmlns:a16="http://schemas.microsoft.com/office/drawing/2014/main" id="{9E4E132D-00FF-4BB4-BA30-7F75C01D39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98420" y="5171707"/>
              <a:ext cx="1200145" cy="37007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вертолетные площадки</a:t>
              </a:r>
            </a:p>
          </p:txBody>
        </p:sp>
        <p:grpSp>
          <p:nvGrpSpPr>
            <p:cNvPr id="24" name="Group 48">
              <a:extLst>
                <a:ext uri="{FF2B5EF4-FFF2-40B4-BE49-F238E27FC236}">
                  <a16:creationId xmlns:a16="http://schemas.microsoft.com/office/drawing/2014/main" id="{BCFC37AF-3030-40A0-B27B-AD922424DE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0157" y="5637316"/>
              <a:ext cx="216716" cy="383972"/>
              <a:chOff x="3168" y="192"/>
              <a:chExt cx="528" cy="700"/>
            </a:xfrm>
          </p:grpSpPr>
          <p:sp>
            <p:nvSpPr>
              <p:cNvPr id="33" name="Line 49">
                <a:extLst>
                  <a:ext uri="{FF2B5EF4-FFF2-40B4-BE49-F238E27FC236}">
                    <a16:creationId xmlns:a16="http://schemas.microsoft.com/office/drawing/2014/main" id="{D05C1089-31B7-40AE-A967-B05A2C2629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220"/>
                <a:ext cx="0" cy="67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4" name="Line 50">
                <a:extLst>
                  <a:ext uri="{FF2B5EF4-FFF2-40B4-BE49-F238E27FC236}">
                    <a16:creationId xmlns:a16="http://schemas.microsoft.com/office/drawing/2014/main" id="{4DA3527B-3859-4A59-A46C-5414BEF211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5" name="Line 51">
                <a:extLst>
                  <a:ext uri="{FF2B5EF4-FFF2-40B4-BE49-F238E27FC236}">
                    <a16:creationId xmlns:a16="http://schemas.microsoft.com/office/drawing/2014/main" id="{DA290233-F42B-465C-9162-A2560B2050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6" name="Line 52">
                <a:extLst>
                  <a:ext uri="{FF2B5EF4-FFF2-40B4-BE49-F238E27FC236}">
                    <a16:creationId xmlns:a16="http://schemas.microsoft.com/office/drawing/2014/main" id="{0D2F503E-FF37-4157-89D8-D7F720DBE1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B6717207-FC35-473A-9DC8-D1FE176F39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6575" y="5667764"/>
              <a:ext cx="200298" cy="184374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0 w 291"/>
                <a:gd name="T5" fmla="*/ 1 h 159"/>
                <a:gd name="T6" fmla="*/ 0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26" name="Text Box 54">
              <a:extLst>
                <a:ext uri="{FF2B5EF4-FFF2-40B4-BE49-F238E27FC236}">
                  <a16:creationId xmlns:a16="http://schemas.microsoft.com/office/drawing/2014/main" id="{1931F49B-AD83-4B28-BFA6-792841F17A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3590" y="5667764"/>
              <a:ext cx="256118" cy="136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  <p:sp>
          <p:nvSpPr>
            <p:cNvPr id="27" name="Text Box 64">
              <a:extLst>
                <a:ext uri="{FF2B5EF4-FFF2-40B4-BE49-F238E27FC236}">
                  <a16:creationId xmlns:a16="http://schemas.microsoft.com/office/drawing/2014/main" id="{E9BDDF01-B819-4691-A2CE-1A246EE033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08961" y="5717927"/>
              <a:ext cx="1200145" cy="23157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пожарная часть</a:t>
              </a:r>
            </a:p>
          </p:txBody>
        </p:sp>
        <p:sp>
          <p:nvSpPr>
            <p:cNvPr id="28" name="Text Box 64">
              <a:extLst>
                <a:ext uri="{FF2B5EF4-FFF2-40B4-BE49-F238E27FC236}">
                  <a16:creationId xmlns:a16="http://schemas.microsoft.com/office/drawing/2014/main" id="{FBA33455-11DB-48DB-8118-6299D5FB34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38497" y="4812383"/>
              <a:ext cx="1425991" cy="20079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 dirty="0">
                  <a:latin typeface="Arial" charset="0"/>
                </a:rPr>
                <a:t>Условные обозначения              </a:t>
              </a:r>
            </a:p>
          </p:txBody>
        </p:sp>
        <p:graphicFrame>
          <p:nvGraphicFramePr>
            <p:cNvPr id="29" name="Object 170">
              <a:extLst>
                <a:ext uri="{FF2B5EF4-FFF2-40B4-BE49-F238E27FC236}">
                  <a16:creationId xmlns:a16="http://schemas.microsoft.com/office/drawing/2014/main" id="{FCDBA7E5-844D-4AAD-A795-AD21200F417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309709" y="6088365"/>
            <a:ext cx="372685" cy="221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87" name="Clip" r:id="rId4" imgW="403250" imgH="226771" progId="MS_ClipArt_Gallery.2">
                    <p:embed/>
                  </p:oleObj>
                </mc:Choice>
                <mc:Fallback>
                  <p:oleObj name="Clip" r:id="rId4" imgW="403250" imgH="226771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09709" y="6088365"/>
                          <a:ext cx="372685" cy="2215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Text Box 47">
              <a:extLst>
                <a:ext uri="{FF2B5EF4-FFF2-40B4-BE49-F238E27FC236}">
                  <a16:creationId xmlns:a16="http://schemas.microsoft.com/office/drawing/2014/main" id="{D2F3078D-C84B-48D9-85F8-68E83B0D86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5081" y="6012248"/>
              <a:ext cx="1489099" cy="35069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зона возможного лесного пожара</a:t>
              </a:r>
            </a:p>
          </p:txBody>
        </p:sp>
        <p:sp>
          <p:nvSpPr>
            <p:cNvPr id="31" name="Rectangle 200">
              <a:extLst>
                <a:ext uri="{FF2B5EF4-FFF2-40B4-BE49-F238E27FC236}">
                  <a16:creationId xmlns:a16="http://schemas.microsoft.com/office/drawing/2014/main" id="{9920C751-C22C-4113-A0ED-379B22770A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8366" y="6511241"/>
              <a:ext cx="595968" cy="230045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>
              <a:prstShdw prst="shdw17" dist="17961" dir="2700000">
                <a:srgbClr val="999999"/>
              </a:prst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п. Гайдук </a:t>
              </a:r>
            </a:p>
          </p:txBody>
        </p:sp>
        <p:sp>
          <p:nvSpPr>
            <p:cNvPr id="32" name="Text Box 47">
              <a:extLst>
                <a:ext uri="{FF2B5EF4-FFF2-40B4-BE49-F238E27FC236}">
                  <a16:creationId xmlns:a16="http://schemas.microsoft.com/office/drawing/2014/main" id="{646450BC-41F2-43CD-960A-8D02F83DA5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40006" y="6399603"/>
              <a:ext cx="1339697" cy="46149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населенный пункт, попадающий в зону лесного пожара</a:t>
              </a:r>
            </a:p>
          </p:txBody>
        </p:sp>
      </p:grpSp>
      <p:sp>
        <p:nvSpPr>
          <p:cNvPr id="37" name="AutoShape 172">
            <a:extLst>
              <a:ext uri="{FF2B5EF4-FFF2-40B4-BE49-F238E27FC236}">
                <a16:creationId xmlns:a16="http://schemas.microsoft.com/office/drawing/2014/main" id="{4576AE19-5D60-4898-919D-FCFA6AC9F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689" y="3518369"/>
            <a:ext cx="1225550" cy="576263"/>
          </a:xfrm>
          <a:prstGeom prst="wedgeRectCallout">
            <a:avLst>
              <a:gd name="adj1" fmla="val 79147"/>
              <a:gd name="adj2" fmla="val 52046"/>
            </a:avLst>
          </a:prstGeom>
          <a:solidFill>
            <a:srgbClr val="3366FF"/>
          </a:solidFill>
          <a:ln>
            <a:noFill/>
          </a:ln>
          <a:effectLst>
            <a:prstShdw prst="shdw17" dist="17961" dir="2700000">
              <a:srgbClr val="1F3D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Места забора воды БЕ-200 ЧС</a:t>
            </a:r>
          </a:p>
        </p:txBody>
      </p:sp>
      <p:sp>
        <p:nvSpPr>
          <p:cNvPr id="48" name="Oval 110">
            <a:extLst>
              <a:ext uri="{FF2B5EF4-FFF2-40B4-BE49-F238E27FC236}">
                <a16:creationId xmlns:a16="http://schemas.microsoft.com/office/drawing/2014/main" id="{B5EA0CF5-F078-4E19-9242-05711CD4F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5339" y="4417875"/>
            <a:ext cx="215900" cy="215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8826" tIns="39412" rIns="78826" bIns="39412" anchor="ctr"/>
          <a:lstStyle>
            <a:lvl1pPr defTabSz="788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charset="0"/>
              </a:rPr>
              <a:t>Т</a:t>
            </a:r>
          </a:p>
        </p:txBody>
      </p:sp>
      <p:grpSp>
        <p:nvGrpSpPr>
          <p:cNvPr id="49" name="Group 397">
            <a:extLst>
              <a:ext uri="{FF2B5EF4-FFF2-40B4-BE49-F238E27FC236}">
                <a16:creationId xmlns:a16="http://schemas.microsoft.com/office/drawing/2014/main" id="{07646E72-49FC-4008-8B57-5CE95A2DA4EF}"/>
              </a:ext>
            </a:extLst>
          </p:cNvPr>
          <p:cNvGrpSpPr>
            <a:grpSpLocks/>
          </p:cNvGrpSpPr>
          <p:nvPr/>
        </p:nvGrpSpPr>
        <p:grpSpPr bwMode="auto">
          <a:xfrm>
            <a:off x="5258499" y="4365468"/>
            <a:ext cx="255588" cy="233363"/>
            <a:chOff x="578" y="-479"/>
            <a:chExt cx="226" cy="206"/>
          </a:xfrm>
        </p:grpSpPr>
        <p:grpSp>
          <p:nvGrpSpPr>
            <p:cNvPr id="50" name="Group 48">
              <a:extLst>
                <a:ext uri="{FF2B5EF4-FFF2-40B4-BE49-F238E27FC236}">
                  <a16:creationId xmlns:a16="http://schemas.microsoft.com/office/drawing/2014/main" id="{5DF29F11-89A4-41E6-9CA2-5FB7C9067E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53" name="Line 49">
                <a:extLst>
                  <a:ext uri="{FF2B5EF4-FFF2-40B4-BE49-F238E27FC236}">
                    <a16:creationId xmlns:a16="http://schemas.microsoft.com/office/drawing/2014/main" id="{F3058F56-A934-45D6-AA39-C41269B4E8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4" name="Line 50">
                <a:extLst>
                  <a:ext uri="{FF2B5EF4-FFF2-40B4-BE49-F238E27FC236}">
                    <a16:creationId xmlns:a16="http://schemas.microsoft.com/office/drawing/2014/main" id="{97439BF1-7F6F-4BE8-AC48-519093D37B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5" name="Line 51">
                <a:extLst>
                  <a:ext uri="{FF2B5EF4-FFF2-40B4-BE49-F238E27FC236}">
                    <a16:creationId xmlns:a16="http://schemas.microsoft.com/office/drawing/2014/main" id="{00E8058F-FDF1-498D-9680-25B8D93DDE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6" name="Line 52">
                <a:extLst>
                  <a:ext uri="{FF2B5EF4-FFF2-40B4-BE49-F238E27FC236}">
                    <a16:creationId xmlns:a16="http://schemas.microsoft.com/office/drawing/2014/main" id="{6DF11345-1589-4F59-B325-BFCB79BD1F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51" name="Freeform 53">
              <a:extLst>
                <a:ext uri="{FF2B5EF4-FFF2-40B4-BE49-F238E27FC236}">
                  <a16:creationId xmlns:a16="http://schemas.microsoft.com/office/drawing/2014/main" id="{0584E803-5A92-487A-9E23-D84A120BD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52" name="Text Box 54">
              <a:extLst>
                <a:ext uri="{FF2B5EF4-FFF2-40B4-BE49-F238E27FC236}">
                  <a16:creationId xmlns:a16="http://schemas.microsoft.com/office/drawing/2014/main" id="{F1F75E21-4D2A-4830-9793-32C9D0287D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sp>
        <p:nvSpPr>
          <p:cNvPr id="60" name="Rectangle 144">
            <a:extLst>
              <a:ext uri="{FF2B5EF4-FFF2-40B4-BE49-F238E27FC236}">
                <a16:creationId xmlns:a16="http://schemas.microsoft.com/office/drawing/2014/main" id="{1D26D451-1861-414B-A747-5626A7151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2954" y="6079801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dirty="0">
                <a:latin typeface="Arial" charset="0"/>
                <a:cs typeface="Times New Roman" pitchFamily="18" charset="0"/>
              </a:rPr>
              <a:t>с. Большой </a:t>
            </a:r>
            <a:r>
              <a:rPr lang="ru-RU" altLang="ru-RU" sz="900" dirty="0" err="1">
                <a:latin typeface="Arial" charset="0"/>
                <a:cs typeface="Times New Roman" pitchFamily="18" charset="0"/>
              </a:rPr>
              <a:t>Утриш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4" name="Rectangle 144">
            <a:extLst>
              <a:ext uri="{FF2B5EF4-FFF2-40B4-BE49-F238E27FC236}">
                <a16:creationId xmlns:a16="http://schemas.microsoft.com/office/drawing/2014/main" id="{DDA9941A-0BFA-4138-9FA5-E41A529DE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7769" y="5549102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dirty="0">
                <a:latin typeface="Arial" charset="0"/>
                <a:cs typeface="Times New Roman" pitchFamily="18" charset="0"/>
              </a:rPr>
              <a:t>с. Малый </a:t>
            </a:r>
            <a:r>
              <a:rPr lang="ru-RU" altLang="ru-RU" sz="900" dirty="0" err="1">
                <a:latin typeface="Arial" charset="0"/>
                <a:cs typeface="Times New Roman" pitchFamily="18" charset="0"/>
              </a:rPr>
              <a:t>Утриш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71" name="Object 565">
            <a:extLst>
              <a:ext uri="{FF2B5EF4-FFF2-40B4-BE49-F238E27FC236}">
                <a16:creationId xmlns:a16="http://schemas.microsoft.com/office/drawing/2014/main" id="{E520CE88-2BED-473E-9251-7A25536932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8287770"/>
              </p:ext>
            </p:extLst>
          </p:nvPr>
        </p:nvGraphicFramePr>
        <p:xfrm>
          <a:off x="5421119" y="5664291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88" name="Clip" r:id="rId6" imgW="403250" imgH="226771" progId="MS_ClipArt_Gallery.2">
                  <p:embed/>
                </p:oleObj>
              </mc:Choice>
              <mc:Fallback>
                <p:oleObj name="Clip" r:id="rId6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1119" y="5664291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565">
            <a:extLst>
              <a:ext uri="{FF2B5EF4-FFF2-40B4-BE49-F238E27FC236}">
                <a16:creationId xmlns:a16="http://schemas.microsoft.com/office/drawing/2014/main" id="{59715151-249E-49EF-9F47-2B2FBD5AD9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8699827"/>
              </p:ext>
            </p:extLst>
          </p:nvPr>
        </p:nvGraphicFramePr>
        <p:xfrm>
          <a:off x="5717357" y="6275301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89" name="Clip" r:id="rId7" imgW="403250" imgH="226771" progId="MS_ClipArt_Gallery.2">
                  <p:embed/>
                </p:oleObj>
              </mc:Choice>
              <mc:Fallback>
                <p:oleObj name="Clip" r:id="rId7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7357" y="6275301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8" name="Group 397">
            <a:extLst>
              <a:ext uri="{FF2B5EF4-FFF2-40B4-BE49-F238E27FC236}">
                <a16:creationId xmlns:a16="http://schemas.microsoft.com/office/drawing/2014/main" id="{C6D173D5-F048-4C68-8AF2-BE4A37F2BA4E}"/>
              </a:ext>
            </a:extLst>
          </p:cNvPr>
          <p:cNvGrpSpPr>
            <a:grpSpLocks/>
          </p:cNvGrpSpPr>
          <p:nvPr/>
        </p:nvGrpSpPr>
        <p:grpSpPr bwMode="auto">
          <a:xfrm>
            <a:off x="5503909" y="5288365"/>
            <a:ext cx="255588" cy="233363"/>
            <a:chOff x="578" y="-479"/>
            <a:chExt cx="226" cy="206"/>
          </a:xfrm>
        </p:grpSpPr>
        <p:grpSp>
          <p:nvGrpSpPr>
            <p:cNvPr id="99" name="Group 48">
              <a:extLst>
                <a:ext uri="{FF2B5EF4-FFF2-40B4-BE49-F238E27FC236}">
                  <a16:creationId xmlns:a16="http://schemas.microsoft.com/office/drawing/2014/main" id="{A9ACA19D-580B-4B64-A2D6-F228F00242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02" name="Line 49">
                <a:extLst>
                  <a:ext uri="{FF2B5EF4-FFF2-40B4-BE49-F238E27FC236}">
                    <a16:creationId xmlns:a16="http://schemas.microsoft.com/office/drawing/2014/main" id="{986E2FA6-BD46-4A74-A710-8DC47AF7EC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" name="Line 50">
                <a:extLst>
                  <a:ext uri="{FF2B5EF4-FFF2-40B4-BE49-F238E27FC236}">
                    <a16:creationId xmlns:a16="http://schemas.microsoft.com/office/drawing/2014/main" id="{ACC9119B-8154-4FAA-936F-7D4D066707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" name="Line 51">
                <a:extLst>
                  <a:ext uri="{FF2B5EF4-FFF2-40B4-BE49-F238E27FC236}">
                    <a16:creationId xmlns:a16="http://schemas.microsoft.com/office/drawing/2014/main" id="{8619336D-F8A6-4C16-8A79-3D5A155C9F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" name="Line 52">
                <a:extLst>
                  <a:ext uri="{FF2B5EF4-FFF2-40B4-BE49-F238E27FC236}">
                    <a16:creationId xmlns:a16="http://schemas.microsoft.com/office/drawing/2014/main" id="{8B293D54-B724-4266-B42D-3DEB39C174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00" name="Freeform 53">
              <a:extLst>
                <a:ext uri="{FF2B5EF4-FFF2-40B4-BE49-F238E27FC236}">
                  <a16:creationId xmlns:a16="http://schemas.microsoft.com/office/drawing/2014/main" id="{8BF4B693-D440-4938-A9C9-41E7F2460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01" name="Text Box 54">
              <a:extLst>
                <a:ext uri="{FF2B5EF4-FFF2-40B4-BE49-F238E27FC236}">
                  <a16:creationId xmlns:a16="http://schemas.microsoft.com/office/drawing/2014/main" id="{5BFB2818-B3CD-4953-B4B1-44D595C1C6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" name="Group 397">
            <a:extLst>
              <a:ext uri="{FF2B5EF4-FFF2-40B4-BE49-F238E27FC236}">
                <a16:creationId xmlns:a16="http://schemas.microsoft.com/office/drawing/2014/main" id="{81ABDF00-E53E-4B65-9B11-BCE1D1FD08F3}"/>
              </a:ext>
            </a:extLst>
          </p:cNvPr>
          <p:cNvGrpSpPr>
            <a:grpSpLocks/>
          </p:cNvGrpSpPr>
          <p:nvPr/>
        </p:nvGrpSpPr>
        <p:grpSpPr bwMode="auto">
          <a:xfrm>
            <a:off x="5172478" y="4823188"/>
            <a:ext cx="255588" cy="233363"/>
            <a:chOff x="578" y="-479"/>
            <a:chExt cx="226" cy="206"/>
          </a:xfrm>
        </p:grpSpPr>
        <p:grpSp>
          <p:nvGrpSpPr>
            <p:cNvPr id="123" name="Group 48">
              <a:extLst>
                <a:ext uri="{FF2B5EF4-FFF2-40B4-BE49-F238E27FC236}">
                  <a16:creationId xmlns:a16="http://schemas.microsoft.com/office/drawing/2014/main" id="{033C9D68-DC33-40E3-A565-175478399F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6" name="Line 49">
                <a:extLst>
                  <a:ext uri="{FF2B5EF4-FFF2-40B4-BE49-F238E27FC236}">
                    <a16:creationId xmlns:a16="http://schemas.microsoft.com/office/drawing/2014/main" id="{1F78176F-59D3-445E-8445-3FE1E1FA33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7" name="Line 50">
                <a:extLst>
                  <a:ext uri="{FF2B5EF4-FFF2-40B4-BE49-F238E27FC236}">
                    <a16:creationId xmlns:a16="http://schemas.microsoft.com/office/drawing/2014/main" id="{8541649C-8211-46A0-B6FF-984D414EFD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8" name="Line 51">
                <a:extLst>
                  <a:ext uri="{FF2B5EF4-FFF2-40B4-BE49-F238E27FC236}">
                    <a16:creationId xmlns:a16="http://schemas.microsoft.com/office/drawing/2014/main" id="{32880C44-E8D8-45D8-B6C4-C5196C0401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9" name="Line 52">
                <a:extLst>
                  <a:ext uri="{FF2B5EF4-FFF2-40B4-BE49-F238E27FC236}">
                    <a16:creationId xmlns:a16="http://schemas.microsoft.com/office/drawing/2014/main" id="{429A75E4-28C3-4D64-B5B6-6500D7A4C9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4" name="Freeform 53">
              <a:extLst>
                <a:ext uri="{FF2B5EF4-FFF2-40B4-BE49-F238E27FC236}">
                  <a16:creationId xmlns:a16="http://schemas.microsoft.com/office/drawing/2014/main" id="{712D35EF-CE17-4325-A7A1-DF6B2FC8B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5" name="Text Box 54">
              <a:extLst>
                <a:ext uri="{FF2B5EF4-FFF2-40B4-BE49-F238E27FC236}">
                  <a16:creationId xmlns:a16="http://schemas.microsoft.com/office/drawing/2014/main" id="{7FD142A9-34CB-406A-AF62-7821DC3C39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sp>
        <p:nvSpPr>
          <p:cNvPr id="133" name="Oval 110">
            <a:extLst>
              <a:ext uri="{FF2B5EF4-FFF2-40B4-BE49-F238E27FC236}">
                <a16:creationId xmlns:a16="http://schemas.microsoft.com/office/drawing/2014/main" id="{27DBA7DC-5FAD-48A6-8843-87DC2F4B0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911" y="5160782"/>
            <a:ext cx="206205" cy="215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8826" tIns="39412" rIns="78826" bIns="39412" anchor="ctr"/>
          <a:lstStyle>
            <a:lvl1pPr defTabSz="788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Arial" charset="0"/>
              </a:rPr>
              <a:t>Т</a:t>
            </a:r>
          </a:p>
        </p:txBody>
      </p: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00BCA803-6EB4-4CED-A095-ABF9C3E2DAB5}"/>
              </a:ext>
            </a:extLst>
          </p:cNvPr>
          <p:cNvGrpSpPr/>
          <p:nvPr/>
        </p:nvGrpSpPr>
        <p:grpSpPr>
          <a:xfrm>
            <a:off x="6487010" y="3029264"/>
            <a:ext cx="2528280" cy="1263829"/>
            <a:chOff x="6428209" y="4993020"/>
            <a:chExt cx="2608288" cy="707551"/>
          </a:xfrm>
        </p:grpSpPr>
        <p:sp>
          <p:nvSpPr>
            <p:cNvPr id="134" name="Text Box 830">
              <a:extLst>
                <a:ext uri="{FF2B5EF4-FFF2-40B4-BE49-F238E27FC236}">
                  <a16:creationId xmlns:a16="http://schemas.microsoft.com/office/drawing/2014/main" id="{7E543730-C9EA-49EA-BEB6-88F14D5D80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4655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Населенных пунктов – 52 </a:t>
              </a:r>
              <a:r>
                <a:rPr lang="ru-RU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количество домов - 31334 шт., 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156728 человека, 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- 137, 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ПОО 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35" name="Rectangle 84">
              <a:extLst>
                <a:ext uri="{FF2B5EF4-FFF2-40B4-BE49-F238E27FC236}">
                  <a16:creationId xmlns:a16="http://schemas.microsoft.com/office/drawing/2014/main" id="{E1608ED8-DEF3-4DF8-845A-3D78E50CA5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138524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</a:p>
          </p:txBody>
        </p:sp>
      </p:grpSp>
      <p:pic>
        <p:nvPicPr>
          <p:cNvPr id="136" name="Picture 2">
            <a:extLst>
              <a:ext uri="{FF2B5EF4-FFF2-40B4-BE49-F238E27FC236}">
                <a16:creationId xmlns:a16="http://schemas.microsoft.com/office/drawing/2014/main" id="{45AFF481-03BB-44FD-B660-73747B033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761285"/>
            <a:ext cx="3462985" cy="1803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" name="Picture 2">
            <a:extLst>
              <a:ext uri="{FF2B5EF4-FFF2-40B4-BE49-F238E27FC236}">
                <a16:creationId xmlns:a16="http://schemas.microsoft.com/office/drawing/2014/main" id="{25AED923-FA7F-4A64-A8B2-264222035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6" y="3145168"/>
            <a:ext cx="2695462" cy="370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82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Новросс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49"/>
            <a:ext cx="9169400" cy="616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Line 5"/>
          <p:cNvSpPr>
            <a:spLocks noChangeShapeType="1"/>
          </p:cNvSpPr>
          <p:nvPr/>
        </p:nvSpPr>
        <p:spPr bwMode="auto">
          <a:xfrm>
            <a:off x="1893888" y="-11525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68" name="Line 6"/>
          <p:cNvSpPr>
            <a:spLocks noChangeShapeType="1"/>
          </p:cNvSpPr>
          <p:nvPr/>
        </p:nvSpPr>
        <p:spPr bwMode="auto">
          <a:xfrm>
            <a:off x="1893888" y="-579439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11269" name="Group 397"/>
          <p:cNvGrpSpPr>
            <a:grpSpLocks/>
          </p:cNvGrpSpPr>
          <p:nvPr/>
        </p:nvGrpSpPr>
        <p:grpSpPr bwMode="auto">
          <a:xfrm>
            <a:off x="4140202" y="981076"/>
            <a:ext cx="257175" cy="233363"/>
            <a:chOff x="578" y="-479"/>
            <a:chExt cx="226" cy="206"/>
          </a:xfrm>
        </p:grpSpPr>
        <p:grpSp>
          <p:nvGrpSpPr>
            <p:cNvPr id="11399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402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403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404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405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400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401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0" name="Group 397"/>
          <p:cNvGrpSpPr>
            <a:grpSpLocks/>
          </p:cNvGrpSpPr>
          <p:nvPr/>
        </p:nvGrpSpPr>
        <p:grpSpPr bwMode="auto">
          <a:xfrm>
            <a:off x="4572000" y="4868863"/>
            <a:ext cx="255588" cy="233363"/>
            <a:chOff x="578" y="-479"/>
            <a:chExt cx="226" cy="206"/>
          </a:xfrm>
        </p:grpSpPr>
        <p:grpSp>
          <p:nvGrpSpPr>
            <p:cNvPr id="11392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95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96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97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98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93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94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4" name="Group 397"/>
          <p:cNvGrpSpPr>
            <a:grpSpLocks/>
          </p:cNvGrpSpPr>
          <p:nvPr/>
        </p:nvGrpSpPr>
        <p:grpSpPr bwMode="auto">
          <a:xfrm>
            <a:off x="3995740" y="2420937"/>
            <a:ext cx="257175" cy="233363"/>
            <a:chOff x="578" y="-479"/>
            <a:chExt cx="226" cy="206"/>
          </a:xfrm>
        </p:grpSpPr>
        <p:grpSp>
          <p:nvGrpSpPr>
            <p:cNvPr id="11381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84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85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86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87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82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83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5" name="Group 397"/>
          <p:cNvGrpSpPr>
            <a:grpSpLocks/>
          </p:cNvGrpSpPr>
          <p:nvPr/>
        </p:nvGrpSpPr>
        <p:grpSpPr bwMode="auto">
          <a:xfrm>
            <a:off x="6443665" y="4581525"/>
            <a:ext cx="257175" cy="233363"/>
            <a:chOff x="578" y="-479"/>
            <a:chExt cx="226" cy="206"/>
          </a:xfrm>
        </p:grpSpPr>
        <p:grpSp>
          <p:nvGrpSpPr>
            <p:cNvPr id="11374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77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78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79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80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75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76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6" name="Group 397"/>
          <p:cNvGrpSpPr>
            <a:grpSpLocks/>
          </p:cNvGrpSpPr>
          <p:nvPr/>
        </p:nvGrpSpPr>
        <p:grpSpPr bwMode="auto">
          <a:xfrm>
            <a:off x="7019925" y="4868863"/>
            <a:ext cx="255588" cy="233363"/>
            <a:chOff x="578" y="-479"/>
            <a:chExt cx="226" cy="206"/>
          </a:xfrm>
        </p:grpSpPr>
        <p:grpSp>
          <p:nvGrpSpPr>
            <p:cNvPr id="11367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70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71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72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73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68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69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8" name="Group 397"/>
          <p:cNvGrpSpPr>
            <a:grpSpLocks/>
          </p:cNvGrpSpPr>
          <p:nvPr/>
        </p:nvGrpSpPr>
        <p:grpSpPr bwMode="auto">
          <a:xfrm>
            <a:off x="5580065" y="3573463"/>
            <a:ext cx="255587" cy="233363"/>
            <a:chOff x="578" y="-479"/>
            <a:chExt cx="226" cy="206"/>
          </a:xfrm>
        </p:grpSpPr>
        <p:grpSp>
          <p:nvGrpSpPr>
            <p:cNvPr id="11353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56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57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58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59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54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55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sp>
        <p:nvSpPr>
          <p:cNvPr id="11281" name="Freeform 89"/>
          <p:cNvSpPr>
            <a:spLocks/>
          </p:cNvSpPr>
          <p:nvPr/>
        </p:nvSpPr>
        <p:spPr bwMode="auto">
          <a:xfrm>
            <a:off x="3132140" y="2103439"/>
            <a:ext cx="5170487" cy="3630612"/>
          </a:xfrm>
          <a:custGeom>
            <a:avLst/>
            <a:gdLst>
              <a:gd name="T0" fmla="*/ 2147483647 w 3257"/>
              <a:gd name="T1" fmla="*/ 2147483647 h 2287"/>
              <a:gd name="T2" fmla="*/ 2147483647 w 3257"/>
              <a:gd name="T3" fmla="*/ 2147483647 h 2287"/>
              <a:gd name="T4" fmla="*/ 2147483647 w 3257"/>
              <a:gd name="T5" fmla="*/ 2147483647 h 2287"/>
              <a:gd name="T6" fmla="*/ 2147483647 w 3257"/>
              <a:gd name="T7" fmla="*/ 2147483647 h 2287"/>
              <a:gd name="T8" fmla="*/ 2147483647 w 3257"/>
              <a:gd name="T9" fmla="*/ 2147483647 h 2287"/>
              <a:gd name="T10" fmla="*/ 2147483647 w 3257"/>
              <a:gd name="T11" fmla="*/ 2147483647 h 2287"/>
              <a:gd name="T12" fmla="*/ 2147483647 w 3257"/>
              <a:gd name="T13" fmla="*/ 2147483647 h 2287"/>
              <a:gd name="T14" fmla="*/ 2147483647 w 3257"/>
              <a:gd name="T15" fmla="*/ 2147483647 h 2287"/>
              <a:gd name="T16" fmla="*/ 2147483647 w 3257"/>
              <a:gd name="T17" fmla="*/ 2147483647 h 2287"/>
              <a:gd name="T18" fmla="*/ 2147483647 w 3257"/>
              <a:gd name="T19" fmla="*/ 2147483647 h 2287"/>
              <a:gd name="T20" fmla="*/ 2147483647 w 3257"/>
              <a:gd name="T21" fmla="*/ 2147483647 h 2287"/>
              <a:gd name="T22" fmla="*/ 2147483647 w 3257"/>
              <a:gd name="T23" fmla="*/ 2147483647 h 2287"/>
              <a:gd name="T24" fmla="*/ 2147483647 w 3257"/>
              <a:gd name="T25" fmla="*/ 2147483647 h 2287"/>
              <a:gd name="T26" fmla="*/ 2147483647 w 3257"/>
              <a:gd name="T27" fmla="*/ 2147483647 h 2287"/>
              <a:gd name="T28" fmla="*/ 2147483647 w 3257"/>
              <a:gd name="T29" fmla="*/ 2147483647 h 2287"/>
              <a:gd name="T30" fmla="*/ 2147483647 w 3257"/>
              <a:gd name="T31" fmla="*/ 2147483647 h 2287"/>
              <a:gd name="T32" fmla="*/ 2147483647 w 3257"/>
              <a:gd name="T33" fmla="*/ 2147483647 h 2287"/>
              <a:gd name="T34" fmla="*/ 2147483647 w 3257"/>
              <a:gd name="T35" fmla="*/ 2147483647 h 2287"/>
              <a:gd name="T36" fmla="*/ 2147483647 w 3257"/>
              <a:gd name="T37" fmla="*/ 2147483647 h 2287"/>
              <a:gd name="T38" fmla="*/ 2147483647 w 3257"/>
              <a:gd name="T39" fmla="*/ 2147483647 h 2287"/>
              <a:gd name="T40" fmla="*/ 2147483647 w 3257"/>
              <a:gd name="T41" fmla="*/ 2147483647 h 2287"/>
              <a:gd name="T42" fmla="*/ 2147483647 w 3257"/>
              <a:gd name="T43" fmla="*/ 2147483647 h 2287"/>
              <a:gd name="T44" fmla="*/ 2147483647 w 3257"/>
              <a:gd name="T45" fmla="*/ 2147483647 h 2287"/>
              <a:gd name="T46" fmla="*/ 2147483647 w 3257"/>
              <a:gd name="T47" fmla="*/ 2147483647 h 2287"/>
              <a:gd name="T48" fmla="*/ 2147483647 w 3257"/>
              <a:gd name="T49" fmla="*/ 2147483647 h 2287"/>
              <a:gd name="T50" fmla="*/ 2147483647 w 3257"/>
              <a:gd name="T51" fmla="*/ 2147483647 h 2287"/>
              <a:gd name="T52" fmla="*/ 2147483647 w 3257"/>
              <a:gd name="T53" fmla="*/ 2147483647 h 228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3257"/>
              <a:gd name="T82" fmla="*/ 0 h 2287"/>
              <a:gd name="T83" fmla="*/ 3257 w 3257"/>
              <a:gd name="T84" fmla="*/ 2287 h 2287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3257" h="2287">
                <a:moveTo>
                  <a:pt x="137" y="1657"/>
                </a:moveTo>
                <a:cubicBezTo>
                  <a:pt x="144" y="1436"/>
                  <a:pt x="0" y="1295"/>
                  <a:pt x="14" y="1074"/>
                </a:cubicBezTo>
                <a:cubicBezTo>
                  <a:pt x="27" y="920"/>
                  <a:pt x="858" y="1049"/>
                  <a:pt x="913" y="895"/>
                </a:cubicBezTo>
                <a:cubicBezTo>
                  <a:pt x="933" y="828"/>
                  <a:pt x="1102" y="687"/>
                  <a:pt x="1177" y="661"/>
                </a:cubicBezTo>
                <a:cubicBezTo>
                  <a:pt x="1403" y="580"/>
                  <a:pt x="1421" y="523"/>
                  <a:pt x="1639" y="517"/>
                </a:cubicBezTo>
                <a:cubicBezTo>
                  <a:pt x="1776" y="570"/>
                  <a:pt x="1482" y="16"/>
                  <a:pt x="1592" y="8"/>
                </a:cubicBezTo>
                <a:cubicBezTo>
                  <a:pt x="1702" y="0"/>
                  <a:pt x="2137" y="361"/>
                  <a:pt x="2299" y="469"/>
                </a:cubicBezTo>
                <a:cubicBezTo>
                  <a:pt x="2340" y="496"/>
                  <a:pt x="2529" y="629"/>
                  <a:pt x="2563" y="655"/>
                </a:cubicBezTo>
                <a:cubicBezTo>
                  <a:pt x="2611" y="689"/>
                  <a:pt x="2785" y="745"/>
                  <a:pt x="2785" y="745"/>
                </a:cubicBezTo>
                <a:cubicBezTo>
                  <a:pt x="2819" y="852"/>
                  <a:pt x="2918" y="853"/>
                  <a:pt x="2966" y="953"/>
                </a:cubicBezTo>
                <a:cubicBezTo>
                  <a:pt x="3007" y="1034"/>
                  <a:pt x="3034" y="1121"/>
                  <a:pt x="3089" y="1195"/>
                </a:cubicBezTo>
                <a:cubicBezTo>
                  <a:pt x="3117" y="1302"/>
                  <a:pt x="3257" y="1506"/>
                  <a:pt x="3235" y="1603"/>
                </a:cubicBezTo>
                <a:cubicBezTo>
                  <a:pt x="3252" y="1702"/>
                  <a:pt x="3239" y="1760"/>
                  <a:pt x="3193" y="1789"/>
                </a:cubicBezTo>
                <a:cubicBezTo>
                  <a:pt x="3147" y="1818"/>
                  <a:pt x="3072" y="1812"/>
                  <a:pt x="2959" y="1777"/>
                </a:cubicBezTo>
                <a:cubicBezTo>
                  <a:pt x="2857" y="1764"/>
                  <a:pt x="2617" y="1630"/>
                  <a:pt x="2515" y="1577"/>
                </a:cubicBezTo>
                <a:cubicBezTo>
                  <a:pt x="2453" y="1543"/>
                  <a:pt x="2392" y="1496"/>
                  <a:pt x="2330" y="1456"/>
                </a:cubicBezTo>
                <a:cubicBezTo>
                  <a:pt x="2310" y="1443"/>
                  <a:pt x="2269" y="1416"/>
                  <a:pt x="2269" y="1416"/>
                </a:cubicBezTo>
                <a:cubicBezTo>
                  <a:pt x="2221" y="1349"/>
                  <a:pt x="1745" y="826"/>
                  <a:pt x="1663" y="799"/>
                </a:cubicBezTo>
                <a:cubicBezTo>
                  <a:pt x="1437" y="819"/>
                  <a:pt x="1203" y="1349"/>
                  <a:pt x="1333" y="1537"/>
                </a:cubicBezTo>
                <a:cubicBezTo>
                  <a:pt x="1297" y="1663"/>
                  <a:pt x="1820" y="1650"/>
                  <a:pt x="1861" y="1771"/>
                </a:cubicBezTo>
                <a:cubicBezTo>
                  <a:pt x="1615" y="1933"/>
                  <a:pt x="2187" y="2180"/>
                  <a:pt x="1941" y="2240"/>
                </a:cubicBezTo>
                <a:cubicBezTo>
                  <a:pt x="1873" y="2287"/>
                  <a:pt x="1688" y="2133"/>
                  <a:pt x="1613" y="2160"/>
                </a:cubicBezTo>
                <a:cubicBezTo>
                  <a:pt x="1449" y="2153"/>
                  <a:pt x="1815" y="2037"/>
                  <a:pt x="1651" y="2017"/>
                </a:cubicBezTo>
                <a:cubicBezTo>
                  <a:pt x="1623" y="2017"/>
                  <a:pt x="1420" y="1856"/>
                  <a:pt x="1399" y="1849"/>
                </a:cubicBezTo>
                <a:cubicBezTo>
                  <a:pt x="1310" y="1809"/>
                  <a:pt x="1139" y="1585"/>
                  <a:pt x="1057" y="1531"/>
                </a:cubicBezTo>
                <a:cubicBezTo>
                  <a:pt x="1016" y="1504"/>
                  <a:pt x="631" y="1514"/>
                  <a:pt x="583" y="1501"/>
                </a:cubicBezTo>
                <a:cubicBezTo>
                  <a:pt x="555" y="1494"/>
                  <a:pt x="75" y="1717"/>
                  <a:pt x="137" y="1657"/>
                </a:cubicBezTo>
                <a:close/>
              </a:path>
            </a:pathLst>
          </a:custGeom>
          <a:solidFill>
            <a:srgbClr val="FF0000">
              <a:alpha val="3294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3" name="Line 245"/>
          <p:cNvSpPr>
            <a:spLocks noChangeShapeType="1"/>
          </p:cNvSpPr>
          <p:nvPr/>
        </p:nvSpPr>
        <p:spPr bwMode="auto">
          <a:xfrm>
            <a:off x="4138613" y="300039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4" name="Line 246"/>
          <p:cNvSpPr>
            <a:spLocks noChangeShapeType="1"/>
          </p:cNvSpPr>
          <p:nvPr/>
        </p:nvSpPr>
        <p:spPr bwMode="auto">
          <a:xfrm>
            <a:off x="4138613" y="604839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aphicFrame>
        <p:nvGraphicFramePr>
          <p:cNvPr id="11286" name="Object 381"/>
          <p:cNvGraphicFramePr>
            <a:graphicFrameLocks noChangeAspect="1"/>
          </p:cNvGraphicFramePr>
          <p:nvPr/>
        </p:nvGraphicFramePr>
        <p:xfrm>
          <a:off x="6300789" y="5876926"/>
          <a:ext cx="447675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48" name="Clip" r:id="rId5" imgW="403250" imgH="226771" progId="MS_ClipArt_Gallery.2">
                  <p:embed/>
                </p:oleObj>
              </mc:Choice>
              <mc:Fallback>
                <p:oleObj name="Clip" r:id="rId5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9" y="5876926"/>
                        <a:ext cx="447675" cy="252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87" name="Object 920"/>
          <p:cNvGraphicFramePr>
            <a:graphicFrameLocks noChangeAspect="1"/>
          </p:cNvGraphicFramePr>
          <p:nvPr/>
        </p:nvGraphicFramePr>
        <p:xfrm>
          <a:off x="5292727" y="1844676"/>
          <a:ext cx="358775" cy="20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49" name="Clip" r:id="rId7" imgW="403250" imgH="226771" progId="MS_ClipArt_Gallery.2">
                  <p:embed/>
                </p:oleObj>
              </mc:Choice>
              <mc:Fallback>
                <p:oleObj name="Clip" r:id="rId7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7" y="1844676"/>
                        <a:ext cx="358775" cy="201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88" name="Object 921"/>
          <p:cNvGraphicFramePr>
            <a:graphicFrameLocks noChangeAspect="1"/>
          </p:cNvGraphicFramePr>
          <p:nvPr/>
        </p:nvGraphicFramePr>
        <p:xfrm>
          <a:off x="4572002" y="5300663"/>
          <a:ext cx="360363" cy="201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50" name="Clip" r:id="rId8" imgW="403250" imgH="226771" progId="MS_ClipArt_Gallery.2">
                  <p:embed/>
                </p:oleObj>
              </mc:Choice>
              <mc:Fallback>
                <p:oleObj name="Clip" r:id="rId8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2" y="5300663"/>
                        <a:ext cx="360363" cy="201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89" name="Object 922"/>
          <p:cNvGraphicFramePr>
            <a:graphicFrameLocks noChangeAspect="1"/>
          </p:cNvGraphicFramePr>
          <p:nvPr/>
        </p:nvGraphicFramePr>
        <p:xfrm>
          <a:off x="6156327" y="4518025"/>
          <a:ext cx="303213" cy="171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51" name="Clip" r:id="rId9" imgW="403250" imgH="226771" progId="MS_ClipArt_Gallery.2">
                  <p:embed/>
                </p:oleObj>
              </mc:Choice>
              <mc:Fallback>
                <p:oleObj name="Clip" r:id="rId9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7" y="4518025"/>
                        <a:ext cx="303213" cy="1714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90" name="Object 923"/>
          <p:cNvGraphicFramePr>
            <a:graphicFrameLocks noChangeAspect="1"/>
          </p:cNvGraphicFramePr>
          <p:nvPr/>
        </p:nvGraphicFramePr>
        <p:xfrm>
          <a:off x="4932363" y="6092825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52" name="Clip" r:id="rId10" imgW="403250" imgH="226771" progId="MS_ClipArt_Gallery.2">
                  <p:embed/>
                </p:oleObj>
              </mc:Choice>
              <mc:Fallback>
                <p:oleObj name="Clip" r:id="rId10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6092825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91" name="Object 925"/>
          <p:cNvGraphicFramePr>
            <a:graphicFrameLocks noChangeAspect="1"/>
          </p:cNvGraphicFramePr>
          <p:nvPr/>
        </p:nvGraphicFramePr>
        <p:xfrm>
          <a:off x="5795963" y="6453190"/>
          <a:ext cx="431800" cy="24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53" name="Clip" r:id="rId11" imgW="403250" imgH="226771" progId="MS_ClipArt_Gallery.2">
                  <p:embed/>
                </p:oleObj>
              </mc:Choice>
              <mc:Fallback>
                <p:oleObj name="Clip" r:id="rId11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6453190"/>
                        <a:ext cx="431800" cy="24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92" name="Object 926"/>
          <p:cNvGraphicFramePr>
            <a:graphicFrameLocks noChangeAspect="1"/>
          </p:cNvGraphicFramePr>
          <p:nvPr/>
        </p:nvGraphicFramePr>
        <p:xfrm>
          <a:off x="4932363" y="4908551"/>
          <a:ext cx="431800" cy="24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54" name="Clip" r:id="rId12" imgW="403250" imgH="226771" progId="MS_ClipArt_Gallery.2">
                  <p:embed/>
                </p:oleObj>
              </mc:Choice>
              <mc:Fallback>
                <p:oleObj name="Clip" r:id="rId12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4908551"/>
                        <a:ext cx="431800" cy="24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93" name="Object 927"/>
          <p:cNvGraphicFramePr>
            <a:graphicFrameLocks noChangeAspect="1"/>
          </p:cNvGraphicFramePr>
          <p:nvPr/>
        </p:nvGraphicFramePr>
        <p:xfrm>
          <a:off x="5580063" y="2205039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55" name="Clip" r:id="rId13" imgW="403250" imgH="226771" progId="MS_ClipArt_Gallery.2">
                  <p:embed/>
                </p:oleObj>
              </mc:Choice>
              <mc:Fallback>
                <p:oleObj name="Clip" r:id="rId13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2205039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94" name="Freeform 179"/>
          <p:cNvSpPr>
            <a:spLocks/>
          </p:cNvSpPr>
          <p:nvPr/>
        </p:nvSpPr>
        <p:spPr bwMode="auto">
          <a:xfrm>
            <a:off x="3779838" y="6165851"/>
            <a:ext cx="1871662" cy="647700"/>
          </a:xfrm>
          <a:custGeom>
            <a:avLst/>
            <a:gdLst>
              <a:gd name="T0" fmla="*/ 2147483647 w 1179"/>
              <a:gd name="T1" fmla="*/ 2147483647 h 408"/>
              <a:gd name="T2" fmla="*/ 2147483647 w 1179"/>
              <a:gd name="T3" fmla="*/ 2147483647 h 408"/>
              <a:gd name="T4" fmla="*/ 2147483647 w 1179"/>
              <a:gd name="T5" fmla="*/ 2147483647 h 408"/>
              <a:gd name="T6" fmla="*/ 2147483647 w 1179"/>
              <a:gd name="T7" fmla="*/ 2147483647 h 408"/>
              <a:gd name="T8" fmla="*/ 2147483647 w 1179"/>
              <a:gd name="T9" fmla="*/ 2147483647 h 408"/>
              <a:gd name="T10" fmla="*/ 2147483647 w 1179"/>
              <a:gd name="T11" fmla="*/ 2147483647 h 408"/>
              <a:gd name="T12" fmla="*/ 2147483647 w 1179"/>
              <a:gd name="T13" fmla="*/ 2147483647 h 408"/>
              <a:gd name="T14" fmla="*/ 2147483647 w 1179"/>
              <a:gd name="T15" fmla="*/ 2147483647 h 408"/>
              <a:gd name="T16" fmla="*/ 2147483647 w 1179"/>
              <a:gd name="T17" fmla="*/ 2147483647 h 408"/>
              <a:gd name="T18" fmla="*/ 2147483647 w 1179"/>
              <a:gd name="T19" fmla="*/ 2147483647 h 408"/>
              <a:gd name="T20" fmla="*/ 2147483647 w 1179"/>
              <a:gd name="T21" fmla="*/ 2147483647 h 408"/>
              <a:gd name="T22" fmla="*/ 2147483647 w 1179"/>
              <a:gd name="T23" fmla="*/ 2147483647 h 408"/>
              <a:gd name="T24" fmla="*/ 2147483647 w 1179"/>
              <a:gd name="T25" fmla="*/ 2147483647 h 408"/>
              <a:gd name="T26" fmla="*/ 2147483647 w 1179"/>
              <a:gd name="T27" fmla="*/ 2147483647 h 408"/>
              <a:gd name="T28" fmla="*/ 2147483647 w 1179"/>
              <a:gd name="T29" fmla="*/ 2147483647 h 408"/>
              <a:gd name="T30" fmla="*/ 2147483647 w 1179"/>
              <a:gd name="T31" fmla="*/ 2147483647 h 408"/>
              <a:gd name="T32" fmla="*/ 2147483647 w 1179"/>
              <a:gd name="T33" fmla="*/ 2147483647 h 408"/>
              <a:gd name="T34" fmla="*/ 2147483647 w 1179"/>
              <a:gd name="T35" fmla="*/ 2147483647 h 408"/>
              <a:gd name="T36" fmla="*/ 2147483647 w 1179"/>
              <a:gd name="T37" fmla="*/ 2147483647 h 408"/>
              <a:gd name="T38" fmla="*/ 2147483647 w 1179"/>
              <a:gd name="T39" fmla="*/ 2147483647 h 408"/>
              <a:gd name="T40" fmla="*/ 0 w 1179"/>
              <a:gd name="T41" fmla="*/ 2147483647 h 408"/>
              <a:gd name="T42" fmla="*/ 0 w 1179"/>
              <a:gd name="T43" fmla="*/ 0 h 408"/>
              <a:gd name="T44" fmla="*/ 2147483647 w 1179"/>
              <a:gd name="T45" fmla="*/ 2147483647 h 408"/>
              <a:gd name="T46" fmla="*/ 2147483647 w 1179"/>
              <a:gd name="T47" fmla="*/ 2147483647 h 408"/>
              <a:gd name="T48" fmla="*/ 2147483647 w 1179"/>
              <a:gd name="T49" fmla="*/ 2147483647 h 40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179"/>
              <a:gd name="T76" fmla="*/ 0 h 408"/>
              <a:gd name="T77" fmla="*/ 1179 w 1179"/>
              <a:gd name="T78" fmla="*/ 408 h 40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179" h="408">
                <a:moveTo>
                  <a:pt x="62" y="73"/>
                </a:moveTo>
                <a:cubicBezTo>
                  <a:pt x="73" y="77"/>
                  <a:pt x="84" y="78"/>
                  <a:pt x="94" y="84"/>
                </a:cubicBezTo>
                <a:cubicBezTo>
                  <a:pt x="108" y="92"/>
                  <a:pt x="117" y="108"/>
                  <a:pt x="131" y="116"/>
                </a:cubicBezTo>
                <a:cubicBezTo>
                  <a:pt x="144" y="123"/>
                  <a:pt x="160" y="122"/>
                  <a:pt x="174" y="127"/>
                </a:cubicBezTo>
                <a:cubicBezTo>
                  <a:pt x="192" y="134"/>
                  <a:pt x="208" y="142"/>
                  <a:pt x="227" y="148"/>
                </a:cubicBezTo>
                <a:cubicBezTo>
                  <a:pt x="246" y="161"/>
                  <a:pt x="237" y="159"/>
                  <a:pt x="254" y="159"/>
                </a:cubicBezTo>
                <a:lnTo>
                  <a:pt x="499" y="181"/>
                </a:lnTo>
                <a:lnTo>
                  <a:pt x="680" y="226"/>
                </a:lnTo>
                <a:lnTo>
                  <a:pt x="771" y="181"/>
                </a:lnTo>
                <a:lnTo>
                  <a:pt x="953" y="226"/>
                </a:lnTo>
                <a:lnTo>
                  <a:pt x="1043" y="363"/>
                </a:lnTo>
                <a:lnTo>
                  <a:pt x="1179" y="363"/>
                </a:lnTo>
                <a:lnTo>
                  <a:pt x="1179" y="408"/>
                </a:lnTo>
                <a:lnTo>
                  <a:pt x="953" y="408"/>
                </a:lnTo>
                <a:lnTo>
                  <a:pt x="907" y="408"/>
                </a:lnTo>
                <a:lnTo>
                  <a:pt x="817" y="272"/>
                </a:lnTo>
                <a:lnTo>
                  <a:pt x="680" y="317"/>
                </a:lnTo>
                <a:lnTo>
                  <a:pt x="454" y="317"/>
                </a:lnTo>
                <a:lnTo>
                  <a:pt x="136" y="226"/>
                </a:lnTo>
                <a:lnTo>
                  <a:pt x="45" y="181"/>
                </a:lnTo>
                <a:lnTo>
                  <a:pt x="0" y="90"/>
                </a:lnTo>
                <a:lnTo>
                  <a:pt x="0" y="0"/>
                </a:lnTo>
                <a:lnTo>
                  <a:pt x="91" y="90"/>
                </a:lnTo>
                <a:lnTo>
                  <a:pt x="45" y="45"/>
                </a:lnTo>
                <a:lnTo>
                  <a:pt x="62" y="73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95" name="Freeform 181"/>
          <p:cNvSpPr>
            <a:spLocks/>
          </p:cNvSpPr>
          <p:nvPr/>
        </p:nvSpPr>
        <p:spPr bwMode="auto">
          <a:xfrm>
            <a:off x="1116015" y="1773239"/>
            <a:ext cx="1368425" cy="3240087"/>
          </a:xfrm>
          <a:custGeom>
            <a:avLst/>
            <a:gdLst>
              <a:gd name="T0" fmla="*/ 2147483647 w 862"/>
              <a:gd name="T1" fmla="*/ 0 h 2041"/>
              <a:gd name="T2" fmla="*/ 2147483647 w 862"/>
              <a:gd name="T3" fmla="*/ 2147483647 h 2041"/>
              <a:gd name="T4" fmla="*/ 2147483647 w 862"/>
              <a:gd name="T5" fmla="*/ 2147483647 h 2041"/>
              <a:gd name="T6" fmla="*/ 2147483647 w 862"/>
              <a:gd name="T7" fmla="*/ 2147483647 h 2041"/>
              <a:gd name="T8" fmla="*/ 2147483647 w 862"/>
              <a:gd name="T9" fmla="*/ 2147483647 h 2041"/>
              <a:gd name="T10" fmla="*/ 2147483647 w 862"/>
              <a:gd name="T11" fmla="*/ 2147483647 h 2041"/>
              <a:gd name="T12" fmla="*/ 2147483647 w 862"/>
              <a:gd name="T13" fmla="*/ 2147483647 h 2041"/>
              <a:gd name="T14" fmla="*/ 2147483647 w 862"/>
              <a:gd name="T15" fmla="*/ 2147483647 h 2041"/>
              <a:gd name="T16" fmla="*/ 2147483647 w 862"/>
              <a:gd name="T17" fmla="*/ 2147483647 h 2041"/>
              <a:gd name="T18" fmla="*/ 2147483647 w 862"/>
              <a:gd name="T19" fmla="*/ 2147483647 h 2041"/>
              <a:gd name="T20" fmla="*/ 2147483647 w 862"/>
              <a:gd name="T21" fmla="*/ 2147483647 h 2041"/>
              <a:gd name="T22" fmla="*/ 2147483647 w 862"/>
              <a:gd name="T23" fmla="*/ 2147483647 h 2041"/>
              <a:gd name="T24" fmla="*/ 2147483647 w 862"/>
              <a:gd name="T25" fmla="*/ 2147483647 h 2041"/>
              <a:gd name="T26" fmla="*/ 2147483647 w 862"/>
              <a:gd name="T27" fmla="*/ 2147483647 h 2041"/>
              <a:gd name="T28" fmla="*/ 2147483647 w 862"/>
              <a:gd name="T29" fmla="*/ 2147483647 h 2041"/>
              <a:gd name="T30" fmla="*/ 2147483647 w 862"/>
              <a:gd name="T31" fmla="*/ 2147483647 h 2041"/>
              <a:gd name="T32" fmla="*/ 2147483647 w 862"/>
              <a:gd name="T33" fmla="*/ 2147483647 h 2041"/>
              <a:gd name="T34" fmla="*/ 2147483647 w 862"/>
              <a:gd name="T35" fmla="*/ 2147483647 h 2041"/>
              <a:gd name="T36" fmla="*/ 2147483647 w 862"/>
              <a:gd name="T37" fmla="*/ 2147483647 h 2041"/>
              <a:gd name="T38" fmla="*/ 2147483647 w 862"/>
              <a:gd name="T39" fmla="*/ 2147483647 h 2041"/>
              <a:gd name="T40" fmla="*/ 2147483647 w 862"/>
              <a:gd name="T41" fmla="*/ 2147483647 h 2041"/>
              <a:gd name="T42" fmla="*/ 2147483647 w 862"/>
              <a:gd name="T43" fmla="*/ 2147483647 h 2041"/>
              <a:gd name="T44" fmla="*/ 2147483647 w 862"/>
              <a:gd name="T45" fmla="*/ 2147483647 h 2041"/>
              <a:gd name="T46" fmla="*/ 2147483647 w 862"/>
              <a:gd name="T47" fmla="*/ 2147483647 h 2041"/>
              <a:gd name="T48" fmla="*/ 2147483647 w 862"/>
              <a:gd name="T49" fmla="*/ 2147483647 h 2041"/>
              <a:gd name="T50" fmla="*/ 0 w 862"/>
              <a:gd name="T51" fmla="*/ 2147483647 h 2041"/>
              <a:gd name="T52" fmla="*/ 2147483647 w 862"/>
              <a:gd name="T53" fmla="*/ 0 h 204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862"/>
              <a:gd name="T82" fmla="*/ 0 h 2041"/>
              <a:gd name="T83" fmla="*/ 862 w 862"/>
              <a:gd name="T84" fmla="*/ 2041 h 2041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862" h="2041">
                <a:moveTo>
                  <a:pt x="45" y="0"/>
                </a:moveTo>
                <a:lnTo>
                  <a:pt x="181" y="272"/>
                </a:lnTo>
                <a:lnTo>
                  <a:pt x="227" y="408"/>
                </a:lnTo>
                <a:lnTo>
                  <a:pt x="227" y="544"/>
                </a:lnTo>
                <a:lnTo>
                  <a:pt x="227" y="680"/>
                </a:lnTo>
                <a:lnTo>
                  <a:pt x="363" y="862"/>
                </a:lnTo>
                <a:lnTo>
                  <a:pt x="453" y="1134"/>
                </a:lnTo>
                <a:lnTo>
                  <a:pt x="499" y="1315"/>
                </a:lnTo>
                <a:lnTo>
                  <a:pt x="544" y="1451"/>
                </a:lnTo>
                <a:lnTo>
                  <a:pt x="544" y="1678"/>
                </a:lnTo>
                <a:lnTo>
                  <a:pt x="635" y="1723"/>
                </a:lnTo>
                <a:lnTo>
                  <a:pt x="635" y="1814"/>
                </a:lnTo>
                <a:lnTo>
                  <a:pt x="771" y="1950"/>
                </a:lnTo>
                <a:lnTo>
                  <a:pt x="862" y="2041"/>
                </a:lnTo>
                <a:lnTo>
                  <a:pt x="726" y="1996"/>
                </a:lnTo>
                <a:lnTo>
                  <a:pt x="635" y="1996"/>
                </a:lnTo>
                <a:lnTo>
                  <a:pt x="544" y="1859"/>
                </a:lnTo>
                <a:lnTo>
                  <a:pt x="363" y="1769"/>
                </a:lnTo>
                <a:lnTo>
                  <a:pt x="317" y="1587"/>
                </a:lnTo>
                <a:lnTo>
                  <a:pt x="363" y="1497"/>
                </a:lnTo>
                <a:lnTo>
                  <a:pt x="272" y="1224"/>
                </a:lnTo>
                <a:lnTo>
                  <a:pt x="272" y="998"/>
                </a:lnTo>
                <a:lnTo>
                  <a:pt x="136" y="771"/>
                </a:lnTo>
                <a:lnTo>
                  <a:pt x="45" y="544"/>
                </a:lnTo>
                <a:lnTo>
                  <a:pt x="45" y="272"/>
                </a:lnTo>
                <a:lnTo>
                  <a:pt x="0" y="45"/>
                </a:lnTo>
                <a:lnTo>
                  <a:pt x="45" y="0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96" name="AutoShape 182"/>
          <p:cNvSpPr>
            <a:spLocks noChangeArrowheads="1"/>
          </p:cNvSpPr>
          <p:nvPr/>
        </p:nvSpPr>
        <p:spPr bwMode="auto">
          <a:xfrm>
            <a:off x="179388" y="3644902"/>
            <a:ext cx="1223962" cy="576263"/>
          </a:xfrm>
          <a:prstGeom prst="wedgeRectCallout">
            <a:avLst>
              <a:gd name="adj1" fmla="val 61671"/>
              <a:gd name="adj2" fmla="val -133194"/>
            </a:avLst>
          </a:prstGeom>
          <a:solidFill>
            <a:srgbClr val="3366FF"/>
          </a:solidFill>
          <a:ln>
            <a:noFill/>
          </a:ln>
          <a:effectLst>
            <a:prstShdw prst="shdw17" dist="17961" dir="2700000">
              <a:srgbClr val="1F3D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Места забора воды БЕ-200 ЧС</a:t>
            </a:r>
          </a:p>
        </p:txBody>
      </p:sp>
      <p:sp>
        <p:nvSpPr>
          <p:cNvPr id="11297" name="Rectangle 185"/>
          <p:cNvSpPr>
            <a:spLocks noChangeArrowheads="1"/>
          </p:cNvSpPr>
          <p:nvPr/>
        </p:nvSpPr>
        <p:spPr bwMode="auto">
          <a:xfrm>
            <a:off x="5435602" y="6237289"/>
            <a:ext cx="7921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</a:rPr>
              <a:t>п. Федотовка</a:t>
            </a:r>
          </a:p>
        </p:txBody>
      </p:sp>
      <p:sp>
        <p:nvSpPr>
          <p:cNvPr id="3258" name="Rectangle 186"/>
          <p:cNvSpPr>
            <a:spLocks noChangeArrowheads="1"/>
          </p:cNvSpPr>
          <p:nvPr/>
        </p:nvSpPr>
        <p:spPr bwMode="auto">
          <a:xfrm>
            <a:off x="5795965" y="2349501"/>
            <a:ext cx="936625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800">
                <a:solidFill>
                  <a:srgbClr val="000000"/>
                </a:solidFill>
                <a:cs typeface="Times New Roman" pitchFamily="18" charset="0"/>
              </a:rPr>
              <a:t>п. Верхне Баканский</a:t>
            </a:r>
            <a:r>
              <a:rPr lang="ru-RU" sz="900">
                <a:cs typeface="Times New Roman" pitchFamily="18" charset="0"/>
              </a:rPr>
              <a:t> </a:t>
            </a:r>
          </a:p>
        </p:txBody>
      </p:sp>
      <p:sp>
        <p:nvSpPr>
          <p:cNvPr id="11299" name="Rectangle 187"/>
          <p:cNvSpPr>
            <a:spLocks noChangeArrowheads="1"/>
          </p:cNvSpPr>
          <p:nvPr/>
        </p:nvSpPr>
        <p:spPr bwMode="auto">
          <a:xfrm>
            <a:off x="4859338" y="5373689"/>
            <a:ext cx="7921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</a:rPr>
              <a:t>п.Абрау-Дюрсо </a:t>
            </a:r>
          </a:p>
        </p:txBody>
      </p:sp>
      <p:sp>
        <p:nvSpPr>
          <p:cNvPr id="11300" name="Rectangle 188"/>
          <p:cNvSpPr>
            <a:spLocks noChangeArrowheads="1"/>
          </p:cNvSpPr>
          <p:nvPr/>
        </p:nvSpPr>
        <p:spPr bwMode="auto">
          <a:xfrm>
            <a:off x="5292727" y="5013326"/>
            <a:ext cx="7921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Times New Roman" pitchFamily="18" charset="0"/>
              </a:rPr>
              <a:t>п. Васильевка</a:t>
            </a:r>
            <a:r>
              <a:rPr lang="ru-RU" altLang="ru-RU" sz="900">
                <a:latin typeface="Arial" charset="0"/>
              </a:rPr>
              <a:t>  </a:t>
            </a:r>
          </a:p>
        </p:txBody>
      </p:sp>
      <p:sp>
        <p:nvSpPr>
          <p:cNvPr id="11301" name="Rectangle 189"/>
          <p:cNvSpPr>
            <a:spLocks noChangeArrowheads="1"/>
          </p:cNvSpPr>
          <p:nvPr/>
        </p:nvSpPr>
        <p:spPr bwMode="auto">
          <a:xfrm>
            <a:off x="5076827" y="6524626"/>
            <a:ext cx="7921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у. Широкая балка</a:t>
            </a:r>
            <a:r>
              <a:rPr lang="ru-RU" altLang="ru-RU" sz="800">
                <a:latin typeface="Arial" charset="0"/>
              </a:rPr>
              <a:t> </a:t>
            </a:r>
          </a:p>
        </p:txBody>
      </p:sp>
      <p:sp>
        <p:nvSpPr>
          <p:cNvPr id="11302" name="Rectangle 190"/>
          <p:cNvSpPr>
            <a:spLocks noChangeArrowheads="1"/>
          </p:cNvSpPr>
          <p:nvPr/>
        </p:nvSpPr>
        <p:spPr bwMode="auto">
          <a:xfrm>
            <a:off x="6300788" y="6165851"/>
            <a:ext cx="647700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Мысхако</a:t>
            </a:r>
            <a:r>
              <a:rPr lang="ru-RU" altLang="ru-RU" sz="800">
                <a:latin typeface="Arial" charset="0"/>
              </a:rPr>
              <a:t> </a:t>
            </a:r>
          </a:p>
        </p:txBody>
      </p:sp>
      <p:sp>
        <p:nvSpPr>
          <p:cNvPr id="11303" name="Rectangle 191"/>
          <p:cNvSpPr>
            <a:spLocks noChangeArrowheads="1"/>
          </p:cNvSpPr>
          <p:nvPr/>
        </p:nvSpPr>
        <p:spPr bwMode="auto">
          <a:xfrm>
            <a:off x="4427540" y="2133601"/>
            <a:ext cx="865187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х. Ленинский путь</a:t>
            </a:r>
          </a:p>
        </p:txBody>
      </p:sp>
      <p:sp>
        <p:nvSpPr>
          <p:cNvPr id="11304" name="Rectangle 192"/>
          <p:cNvSpPr>
            <a:spLocks noChangeArrowheads="1"/>
          </p:cNvSpPr>
          <p:nvPr/>
        </p:nvSpPr>
        <p:spPr bwMode="auto">
          <a:xfrm>
            <a:off x="4356102" y="5949951"/>
            <a:ext cx="10080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Северная Озереевка </a:t>
            </a:r>
          </a:p>
        </p:txBody>
      </p:sp>
      <p:sp>
        <p:nvSpPr>
          <p:cNvPr id="11305" name="Rectangle 193"/>
          <p:cNvSpPr>
            <a:spLocks noChangeArrowheads="1"/>
          </p:cNvSpPr>
          <p:nvPr/>
        </p:nvSpPr>
        <p:spPr bwMode="auto">
          <a:xfrm>
            <a:off x="4067177" y="6237289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Южная Озереевка </a:t>
            </a:r>
          </a:p>
        </p:txBody>
      </p:sp>
      <p:sp>
        <p:nvSpPr>
          <p:cNvPr id="11306" name="Rectangle 194"/>
          <p:cNvSpPr>
            <a:spLocks noChangeArrowheads="1"/>
          </p:cNvSpPr>
          <p:nvPr/>
        </p:nvSpPr>
        <p:spPr bwMode="auto">
          <a:xfrm>
            <a:off x="6227763" y="4292601"/>
            <a:ext cx="7921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Кириловка </a:t>
            </a:r>
          </a:p>
        </p:txBody>
      </p:sp>
      <p:sp>
        <p:nvSpPr>
          <p:cNvPr id="11307" name="Rectangle 195"/>
          <p:cNvSpPr>
            <a:spLocks noChangeArrowheads="1"/>
          </p:cNvSpPr>
          <p:nvPr/>
        </p:nvSpPr>
        <p:spPr bwMode="auto">
          <a:xfrm>
            <a:off x="5795965" y="2349501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Верхне Баканский</a:t>
            </a:r>
            <a:r>
              <a:rPr lang="ru-RU" altLang="ru-RU" sz="900"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1308" name="Rectangle 196"/>
          <p:cNvSpPr>
            <a:spLocks noChangeArrowheads="1"/>
          </p:cNvSpPr>
          <p:nvPr/>
        </p:nvSpPr>
        <p:spPr bwMode="auto">
          <a:xfrm>
            <a:off x="4859340" y="908051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ст. Натухаевская </a:t>
            </a:r>
          </a:p>
        </p:txBody>
      </p:sp>
      <p:sp>
        <p:nvSpPr>
          <p:cNvPr id="11309" name="Rectangle 197"/>
          <p:cNvSpPr>
            <a:spLocks noChangeArrowheads="1"/>
          </p:cNvSpPr>
          <p:nvPr/>
        </p:nvSpPr>
        <p:spPr bwMode="auto">
          <a:xfrm>
            <a:off x="4140202" y="1700214"/>
            <a:ext cx="7207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Семигорье </a:t>
            </a:r>
          </a:p>
        </p:txBody>
      </p:sp>
      <p:sp>
        <p:nvSpPr>
          <p:cNvPr id="11310" name="Rectangle 198"/>
          <p:cNvSpPr>
            <a:spLocks noChangeArrowheads="1"/>
          </p:cNvSpPr>
          <p:nvPr/>
        </p:nvSpPr>
        <p:spPr bwMode="auto">
          <a:xfrm>
            <a:off x="4067175" y="4508501"/>
            <a:ext cx="865188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Владимировка </a:t>
            </a:r>
          </a:p>
        </p:txBody>
      </p:sp>
      <p:sp>
        <p:nvSpPr>
          <p:cNvPr id="11311" name="Rectangle 199"/>
          <p:cNvSpPr>
            <a:spLocks noChangeArrowheads="1"/>
          </p:cNvSpPr>
          <p:nvPr/>
        </p:nvSpPr>
        <p:spPr bwMode="auto">
          <a:xfrm>
            <a:off x="4716465" y="5661026"/>
            <a:ext cx="7207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Глебовка </a:t>
            </a:r>
          </a:p>
        </p:txBody>
      </p:sp>
      <p:sp>
        <p:nvSpPr>
          <p:cNvPr id="11312" name="Rectangle 200"/>
          <p:cNvSpPr>
            <a:spLocks noChangeArrowheads="1"/>
          </p:cNvSpPr>
          <p:nvPr/>
        </p:nvSpPr>
        <p:spPr bwMode="auto">
          <a:xfrm>
            <a:off x="4932363" y="4221163"/>
            <a:ext cx="5762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Гайдук </a:t>
            </a:r>
          </a:p>
        </p:txBody>
      </p:sp>
      <p:graphicFrame>
        <p:nvGraphicFramePr>
          <p:cNvPr id="11313" name="Object 924"/>
          <p:cNvGraphicFramePr>
            <a:graphicFrameLocks noChangeAspect="1"/>
          </p:cNvGraphicFramePr>
          <p:nvPr/>
        </p:nvGraphicFramePr>
        <p:xfrm>
          <a:off x="4572002" y="1125539"/>
          <a:ext cx="360363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56" name="Clip" r:id="rId14" imgW="403250" imgH="226771" progId="MS_ClipArt_Gallery.2">
                  <p:embed/>
                </p:oleObj>
              </mc:Choice>
              <mc:Fallback>
                <p:oleObj name="Clip" r:id="rId14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2" y="1125539"/>
                        <a:ext cx="360363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14" name="Object 11"/>
          <p:cNvGraphicFramePr>
            <a:graphicFrameLocks noChangeAspect="1"/>
          </p:cNvGraphicFramePr>
          <p:nvPr/>
        </p:nvGraphicFramePr>
        <p:xfrm>
          <a:off x="4932363" y="1700213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57" name="Clip" r:id="rId15" imgW="403250" imgH="226771" progId="MS_ClipArt_Gallery.2">
                  <p:embed/>
                </p:oleObj>
              </mc:Choice>
              <mc:Fallback>
                <p:oleObj name="Clip" r:id="rId15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1700213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15" name="Object 12"/>
          <p:cNvGraphicFramePr>
            <a:graphicFrameLocks noChangeAspect="1"/>
          </p:cNvGraphicFramePr>
          <p:nvPr/>
        </p:nvGraphicFramePr>
        <p:xfrm>
          <a:off x="4932363" y="4581525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58" name="Clip" r:id="rId16" imgW="403250" imgH="226771" progId="MS_ClipArt_Gallery.2">
                  <p:embed/>
                </p:oleObj>
              </mc:Choice>
              <mc:Fallback>
                <p:oleObj name="Clip" r:id="rId16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4581525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16" name="Object 13"/>
          <p:cNvGraphicFramePr>
            <a:graphicFrameLocks noChangeAspect="1"/>
          </p:cNvGraphicFramePr>
          <p:nvPr/>
        </p:nvGraphicFramePr>
        <p:xfrm>
          <a:off x="5508627" y="4221163"/>
          <a:ext cx="360363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59" name="Clip" r:id="rId17" imgW="403250" imgH="226771" progId="MS_ClipArt_Gallery.2">
                  <p:embed/>
                </p:oleObj>
              </mc:Choice>
              <mc:Fallback>
                <p:oleObj name="Clip" r:id="rId17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7" y="4221163"/>
                        <a:ext cx="360363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17" name="Oval 110"/>
          <p:cNvSpPr>
            <a:spLocks noChangeArrowheads="1"/>
          </p:cNvSpPr>
          <p:nvPr/>
        </p:nvSpPr>
        <p:spPr bwMode="auto">
          <a:xfrm>
            <a:off x="6877050" y="4508500"/>
            <a:ext cx="287338" cy="279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8826" tIns="39412" rIns="78826" bIns="39412" anchor="ctr"/>
          <a:lstStyle>
            <a:lvl1pPr defTabSz="788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charset="0"/>
              </a:rPr>
              <a:t>Т</a:t>
            </a:r>
          </a:p>
        </p:txBody>
      </p:sp>
      <p:graphicFrame>
        <p:nvGraphicFramePr>
          <p:cNvPr id="11321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0344767"/>
              </p:ext>
            </p:extLst>
          </p:nvPr>
        </p:nvGraphicFramePr>
        <p:xfrm>
          <a:off x="-36512" y="5265677"/>
          <a:ext cx="3384376" cy="1619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60" name="Document" r:id="rId18" imgW="4144744" imgH="2255564" progId="Word.Document.8">
                  <p:embed/>
                </p:oleObj>
              </mc:Choice>
              <mc:Fallback>
                <p:oleObj name="Document" r:id="rId18" imgW="4144744" imgH="225556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3546" b="3125"/>
                      <a:stretch>
                        <a:fillRect/>
                      </a:stretch>
                    </p:blipFill>
                    <p:spPr bwMode="auto">
                      <a:xfrm>
                        <a:off x="-36512" y="5265677"/>
                        <a:ext cx="3384376" cy="161970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" name="Text Box 2"/>
          <p:cNvSpPr txBox="1">
            <a:spLocks noChangeArrowheads="1"/>
          </p:cNvSpPr>
          <p:nvPr/>
        </p:nvSpPr>
        <p:spPr bwMode="auto">
          <a:xfrm>
            <a:off x="-1" y="1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</a:rPr>
              <a:t>РИСК ВОЗНИКНОВЕНИЯ ПРИРОДНЫХ ПОЖАРОВ НА ТЕРРИТОРИИ </a:t>
            </a:r>
          </a:p>
          <a:p>
            <a:r>
              <a:rPr lang="ru-RU" sz="1200" dirty="0">
                <a:solidFill>
                  <a:schemeClr val="bg1"/>
                </a:solidFill>
              </a:rPr>
              <a:t>МО Г. НОВОРОССИЙСК</a:t>
            </a:r>
          </a:p>
        </p:txBody>
      </p: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CF4130B4-CC6A-4243-8117-DC156E1A58D8}"/>
              </a:ext>
            </a:extLst>
          </p:cNvPr>
          <p:cNvGrpSpPr/>
          <p:nvPr/>
        </p:nvGrpSpPr>
        <p:grpSpPr>
          <a:xfrm>
            <a:off x="6555884" y="2622956"/>
            <a:ext cx="2574393" cy="1263829"/>
            <a:chOff x="6428208" y="4993020"/>
            <a:chExt cx="2608289" cy="707551"/>
          </a:xfrm>
        </p:grpSpPr>
        <p:sp>
          <p:nvSpPr>
            <p:cNvPr id="141" name="Text Box 830">
              <a:extLst>
                <a:ext uri="{FF2B5EF4-FFF2-40B4-BE49-F238E27FC236}">
                  <a16:creationId xmlns:a16="http://schemas.microsoft.com/office/drawing/2014/main" id="{4B4E1026-D6FE-477D-A76D-09ABFD1A9E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8208" y="5235012"/>
              <a:ext cx="2608287" cy="4655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Населенных пунктов – 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количество домов – 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47 931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шт., 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246 266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человека, 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- 63, 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ПОО 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37.</a:t>
              </a:r>
            </a:p>
          </p:txBody>
        </p:sp>
        <p:sp>
          <p:nvSpPr>
            <p:cNvPr id="143" name="Rectangle 84">
              <a:extLst>
                <a:ext uri="{FF2B5EF4-FFF2-40B4-BE49-F238E27FC236}">
                  <a16:creationId xmlns:a16="http://schemas.microsoft.com/office/drawing/2014/main" id="{A8FEAC8A-1BFA-4118-879C-E06A49351C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138524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</a:p>
          </p:txBody>
        </p:sp>
      </p:grpSp>
      <p:pic>
        <p:nvPicPr>
          <p:cNvPr id="144" name="Picture 2">
            <a:extLst>
              <a:ext uri="{FF2B5EF4-FFF2-40B4-BE49-F238E27FC236}">
                <a16:creationId xmlns:a16="http://schemas.microsoft.com/office/drawing/2014/main" id="{869ED0A3-4526-4D43-9E9F-D4260B201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820" y="715963"/>
            <a:ext cx="3194696" cy="1630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69C5CADB-8A9D-4079-B17B-E10D37DAF55C}"/>
              </a:ext>
            </a:extLst>
          </p:cNvPr>
          <p:cNvGrpSpPr/>
          <p:nvPr/>
        </p:nvGrpSpPr>
        <p:grpSpPr>
          <a:xfrm>
            <a:off x="7164290" y="4653137"/>
            <a:ext cx="2088351" cy="2135950"/>
            <a:chOff x="7235829" y="4725144"/>
            <a:chExt cx="2088351" cy="2135950"/>
          </a:xfrm>
        </p:grpSpPr>
        <p:sp>
          <p:nvSpPr>
            <p:cNvPr id="163" name="Rectangle 903">
              <a:extLst>
                <a:ext uri="{FF2B5EF4-FFF2-40B4-BE49-F238E27FC236}">
                  <a16:creationId xmlns:a16="http://schemas.microsoft.com/office/drawing/2014/main" id="{6EE57660-F7A1-4BDA-8DD4-F8B97B9101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5829" y="4725144"/>
              <a:ext cx="1937306" cy="21328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4" name="Text Box 64">
              <a:extLst>
                <a:ext uri="{FF2B5EF4-FFF2-40B4-BE49-F238E27FC236}">
                  <a16:creationId xmlns:a16="http://schemas.microsoft.com/office/drawing/2014/main" id="{F9FD5B92-9224-4CB1-8CB0-48A9B503A0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98420" y="5171707"/>
              <a:ext cx="1200145" cy="37007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вертолетные площадки</a:t>
              </a:r>
            </a:p>
          </p:txBody>
        </p:sp>
        <p:grpSp>
          <p:nvGrpSpPr>
            <p:cNvPr id="165" name="Group 48">
              <a:extLst>
                <a:ext uri="{FF2B5EF4-FFF2-40B4-BE49-F238E27FC236}">
                  <a16:creationId xmlns:a16="http://schemas.microsoft.com/office/drawing/2014/main" id="{AD8FE858-812F-4E92-8D15-43189851FB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0157" y="5637316"/>
              <a:ext cx="216716" cy="383972"/>
              <a:chOff x="3168" y="192"/>
              <a:chExt cx="528" cy="700"/>
            </a:xfrm>
          </p:grpSpPr>
          <p:sp>
            <p:nvSpPr>
              <p:cNvPr id="175" name="Line 49">
                <a:extLst>
                  <a:ext uri="{FF2B5EF4-FFF2-40B4-BE49-F238E27FC236}">
                    <a16:creationId xmlns:a16="http://schemas.microsoft.com/office/drawing/2014/main" id="{510A2CA3-4E56-49AD-81D0-1FE9A93A9B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220"/>
                <a:ext cx="0" cy="67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6" name="Line 50">
                <a:extLst>
                  <a:ext uri="{FF2B5EF4-FFF2-40B4-BE49-F238E27FC236}">
                    <a16:creationId xmlns:a16="http://schemas.microsoft.com/office/drawing/2014/main" id="{084BC40B-28C5-4B6E-B6B5-3DD8C6BA14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7" name="Line 51">
                <a:extLst>
                  <a:ext uri="{FF2B5EF4-FFF2-40B4-BE49-F238E27FC236}">
                    <a16:creationId xmlns:a16="http://schemas.microsoft.com/office/drawing/2014/main" id="{E1775FB9-3DAF-4A36-B9F1-701CCDBB7F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8" name="Line 52">
                <a:extLst>
                  <a:ext uri="{FF2B5EF4-FFF2-40B4-BE49-F238E27FC236}">
                    <a16:creationId xmlns:a16="http://schemas.microsoft.com/office/drawing/2014/main" id="{00532461-2B45-44B7-B49C-C0001AE01A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66" name="Freeform 53">
              <a:extLst>
                <a:ext uri="{FF2B5EF4-FFF2-40B4-BE49-F238E27FC236}">
                  <a16:creationId xmlns:a16="http://schemas.microsoft.com/office/drawing/2014/main" id="{DE539935-DF8E-4061-A620-F9F8DDFBB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6575" y="5667764"/>
              <a:ext cx="200298" cy="184374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0 w 291"/>
                <a:gd name="T5" fmla="*/ 1 h 159"/>
                <a:gd name="T6" fmla="*/ 0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67" name="Text Box 54">
              <a:extLst>
                <a:ext uri="{FF2B5EF4-FFF2-40B4-BE49-F238E27FC236}">
                  <a16:creationId xmlns:a16="http://schemas.microsoft.com/office/drawing/2014/main" id="{A00CE758-32D3-4AC7-85A6-1A6BC7DD09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3590" y="5667764"/>
              <a:ext cx="256118" cy="136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  <p:sp>
          <p:nvSpPr>
            <p:cNvPr id="168" name="Text Box 64">
              <a:extLst>
                <a:ext uri="{FF2B5EF4-FFF2-40B4-BE49-F238E27FC236}">
                  <a16:creationId xmlns:a16="http://schemas.microsoft.com/office/drawing/2014/main" id="{8691337E-2CE6-48E1-914B-48144BAA02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08961" y="5717927"/>
              <a:ext cx="1200145" cy="23157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пожарная часть</a:t>
              </a:r>
            </a:p>
          </p:txBody>
        </p:sp>
        <p:sp>
          <p:nvSpPr>
            <p:cNvPr id="169" name="Text Box 64">
              <a:extLst>
                <a:ext uri="{FF2B5EF4-FFF2-40B4-BE49-F238E27FC236}">
                  <a16:creationId xmlns:a16="http://schemas.microsoft.com/office/drawing/2014/main" id="{42284444-C405-473D-B57E-6734D5BBD4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38497" y="4812383"/>
              <a:ext cx="1425991" cy="20079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 dirty="0">
                  <a:latin typeface="Arial" charset="0"/>
                </a:rPr>
                <a:t>Условные обозначения              </a:t>
              </a:r>
            </a:p>
          </p:txBody>
        </p:sp>
        <p:graphicFrame>
          <p:nvGraphicFramePr>
            <p:cNvPr id="170" name="Object 170">
              <a:extLst>
                <a:ext uri="{FF2B5EF4-FFF2-40B4-BE49-F238E27FC236}">
                  <a16:creationId xmlns:a16="http://schemas.microsoft.com/office/drawing/2014/main" id="{D19143AB-F001-449A-80AF-8713C20FBE6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0334134"/>
                </p:ext>
              </p:extLst>
            </p:nvPr>
          </p:nvGraphicFramePr>
          <p:xfrm>
            <a:off x="7309709" y="6088365"/>
            <a:ext cx="372685" cy="221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61" name="Clip" r:id="rId21" imgW="403250" imgH="226771" progId="MS_ClipArt_Gallery.2">
                    <p:embed/>
                  </p:oleObj>
                </mc:Choice>
                <mc:Fallback>
                  <p:oleObj name="Clip" r:id="rId21" imgW="403250" imgH="226771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09709" y="6088365"/>
                          <a:ext cx="372685" cy="2215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1" name="Text Box 47">
              <a:extLst>
                <a:ext uri="{FF2B5EF4-FFF2-40B4-BE49-F238E27FC236}">
                  <a16:creationId xmlns:a16="http://schemas.microsoft.com/office/drawing/2014/main" id="{27FCE9DF-D47A-46FB-A5BB-7DD1CC374A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5081" y="6012248"/>
              <a:ext cx="1489099" cy="35069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зона возможного лесного пожара</a:t>
              </a:r>
            </a:p>
          </p:txBody>
        </p:sp>
        <p:sp>
          <p:nvSpPr>
            <p:cNvPr id="172" name="Rectangle 200">
              <a:extLst>
                <a:ext uri="{FF2B5EF4-FFF2-40B4-BE49-F238E27FC236}">
                  <a16:creationId xmlns:a16="http://schemas.microsoft.com/office/drawing/2014/main" id="{F2A1C64E-C39E-4EB2-8033-F835202362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8366" y="6511241"/>
              <a:ext cx="595968" cy="230045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>
              <a:prstShdw prst="shdw17" dist="17961" dir="2700000">
                <a:srgbClr val="999999"/>
              </a:prst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п. Гайдук </a:t>
              </a:r>
            </a:p>
          </p:txBody>
        </p:sp>
        <p:sp>
          <p:nvSpPr>
            <p:cNvPr id="173" name="Text Box 47">
              <a:extLst>
                <a:ext uri="{FF2B5EF4-FFF2-40B4-BE49-F238E27FC236}">
                  <a16:creationId xmlns:a16="http://schemas.microsoft.com/office/drawing/2014/main" id="{9C17ECAE-509E-4082-93FB-042989BA11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40006" y="6399603"/>
              <a:ext cx="1339697" cy="46149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населенный пункт, попадающий в зону лесного пожара</a:t>
              </a:r>
            </a:p>
          </p:txBody>
        </p:sp>
      </p:grpSp>
      <p:sp>
        <p:nvSpPr>
          <p:cNvPr id="179" name="Oval 110">
            <a:extLst>
              <a:ext uri="{FF2B5EF4-FFF2-40B4-BE49-F238E27FC236}">
                <a16:creationId xmlns:a16="http://schemas.microsoft.com/office/drawing/2014/main" id="{FC9E0EE7-9561-4CF9-ACF6-39C73A7DC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909" y="5160782"/>
            <a:ext cx="215900" cy="215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8826" tIns="39412" rIns="78826" bIns="39412" anchor="ctr"/>
          <a:lstStyle>
            <a:lvl1pPr defTabSz="788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charset="0"/>
              </a:rPr>
              <a:t>Т</a:t>
            </a:r>
          </a:p>
        </p:txBody>
      </p:sp>
    </p:spTree>
    <p:extLst>
      <p:ext uri="{BB962C8B-B14F-4D97-AF65-F5344CB8AC3E}">
        <p14:creationId xmlns:p14="http://schemas.microsoft.com/office/powerpoint/2010/main" val="234406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Геленджик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26988"/>
            <a:ext cx="9142413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1" name="Group 397"/>
          <p:cNvGrpSpPr>
            <a:grpSpLocks/>
          </p:cNvGrpSpPr>
          <p:nvPr/>
        </p:nvGrpSpPr>
        <p:grpSpPr bwMode="auto">
          <a:xfrm>
            <a:off x="1908177" y="2565401"/>
            <a:ext cx="257175" cy="233363"/>
            <a:chOff x="578" y="-479"/>
            <a:chExt cx="226" cy="206"/>
          </a:xfrm>
        </p:grpSpPr>
        <p:grpSp>
          <p:nvGrpSpPr>
            <p:cNvPr id="12405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408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09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10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11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406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407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2" name="Group 397"/>
          <p:cNvGrpSpPr>
            <a:grpSpLocks/>
          </p:cNvGrpSpPr>
          <p:nvPr/>
        </p:nvGrpSpPr>
        <p:grpSpPr bwMode="auto">
          <a:xfrm>
            <a:off x="2268540" y="2420937"/>
            <a:ext cx="257175" cy="233363"/>
            <a:chOff x="578" y="-479"/>
            <a:chExt cx="226" cy="206"/>
          </a:xfrm>
        </p:grpSpPr>
        <p:grpSp>
          <p:nvGrpSpPr>
            <p:cNvPr id="12398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401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02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03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04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99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400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3" name="Group 397"/>
          <p:cNvGrpSpPr>
            <a:grpSpLocks/>
          </p:cNvGrpSpPr>
          <p:nvPr/>
        </p:nvGrpSpPr>
        <p:grpSpPr bwMode="auto">
          <a:xfrm>
            <a:off x="2555875" y="2636837"/>
            <a:ext cx="255588" cy="233363"/>
            <a:chOff x="578" y="-479"/>
            <a:chExt cx="226" cy="206"/>
          </a:xfrm>
        </p:grpSpPr>
        <p:grpSp>
          <p:nvGrpSpPr>
            <p:cNvPr id="12391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394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95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96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97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92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393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4" name="Group 397"/>
          <p:cNvGrpSpPr>
            <a:grpSpLocks/>
          </p:cNvGrpSpPr>
          <p:nvPr/>
        </p:nvGrpSpPr>
        <p:grpSpPr bwMode="auto">
          <a:xfrm>
            <a:off x="2627315" y="2997201"/>
            <a:ext cx="255587" cy="233363"/>
            <a:chOff x="578" y="-479"/>
            <a:chExt cx="226" cy="206"/>
          </a:xfrm>
        </p:grpSpPr>
        <p:grpSp>
          <p:nvGrpSpPr>
            <p:cNvPr id="12384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387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88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89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90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85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386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5" name="Group 397"/>
          <p:cNvGrpSpPr>
            <a:grpSpLocks/>
          </p:cNvGrpSpPr>
          <p:nvPr/>
        </p:nvGrpSpPr>
        <p:grpSpPr bwMode="auto">
          <a:xfrm>
            <a:off x="1476375" y="1412876"/>
            <a:ext cx="255588" cy="233363"/>
            <a:chOff x="578" y="-479"/>
            <a:chExt cx="226" cy="206"/>
          </a:xfrm>
        </p:grpSpPr>
        <p:grpSp>
          <p:nvGrpSpPr>
            <p:cNvPr id="12377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380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81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82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83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78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379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6" name="Group 397"/>
          <p:cNvGrpSpPr>
            <a:grpSpLocks/>
          </p:cNvGrpSpPr>
          <p:nvPr/>
        </p:nvGrpSpPr>
        <p:grpSpPr bwMode="auto">
          <a:xfrm>
            <a:off x="6084890" y="5661025"/>
            <a:ext cx="255587" cy="233363"/>
            <a:chOff x="578" y="-479"/>
            <a:chExt cx="226" cy="206"/>
          </a:xfrm>
        </p:grpSpPr>
        <p:grpSp>
          <p:nvGrpSpPr>
            <p:cNvPr id="12370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373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74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75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76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71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372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7" name="Group 397"/>
          <p:cNvGrpSpPr>
            <a:grpSpLocks/>
          </p:cNvGrpSpPr>
          <p:nvPr/>
        </p:nvGrpSpPr>
        <p:grpSpPr bwMode="auto">
          <a:xfrm>
            <a:off x="5076825" y="4149725"/>
            <a:ext cx="255588" cy="233363"/>
            <a:chOff x="578" y="-479"/>
            <a:chExt cx="226" cy="206"/>
          </a:xfrm>
        </p:grpSpPr>
        <p:grpSp>
          <p:nvGrpSpPr>
            <p:cNvPr id="12363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366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67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68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69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64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365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sp>
        <p:nvSpPr>
          <p:cNvPr id="12298" name="Freeform 63"/>
          <p:cNvSpPr>
            <a:spLocks/>
          </p:cNvSpPr>
          <p:nvPr/>
        </p:nvSpPr>
        <p:spPr bwMode="auto">
          <a:xfrm>
            <a:off x="1331913" y="836614"/>
            <a:ext cx="6018212" cy="5630863"/>
          </a:xfrm>
          <a:custGeom>
            <a:avLst/>
            <a:gdLst>
              <a:gd name="T0" fmla="*/ 2147483647 w 3791"/>
              <a:gd name="T1" fmla="*/ 2147483647 h 3547"/>
              <a:gd name="T2" fmla="*/ 2147483647 w 3791"/>
              <a:gd name="T3" fmla="*/ 2147483647 h 3547"/>
              <a:gd name="T4" fmla="*/ 2147483647 w 3791"/>
              <a:gd name="T5" fmla="*/ 2147483647 h 3547"/>
              <a:gd name="T6" fmla="*/ 2147483647 w 3791"/>
              <a:gd name="T7" fmla="*/ 2147483647 h 3547"/>
              <a:gd name="T8" fmla="*/ 2147483647 w 3791"/>
              <a:gd name="T9" fmla="*/ 2147483647 h 3547"/>
              <a:gd name="T10" fmla="*/ 2147483647 w 3791"/>
              <a:gd name="T11" fmla="*/ 2147483647 h 3547"/>
              <a:gd name="T12" fmla="*/ 2147483647 w 3791"/>
              <a:gd name="T13" fmla="*/ 2147483647 h 3547"/>
              <a:gd name="T14" fmla="*/ 2147483647 w 3791"/>
              <a:gd name="T15" fmla="*/ 2147483647 h 3547"/>
              <a:gd name="T16" fmla="*/ 2147483647 w 3791"/>
              <a:gd name="T17" fmla="*/ 2147483647 h 3547"/>
              <a:gd name="T18" fmla="*/ 2147483647 w 3791"/>
              <a:gd name="T19" fmla="*/ 2147483647 h 3547"/>
              <a:gd name="T20" fmla="*/ 2147483647 w 3791"/>
              <a:gd name="T21" fmla="*/ 2147483647 h 3547"/>
              <a:gd name="T22" fmla="*/ 2147483647 w 3791"/>
              <a:gd name="T23" fmla="*/ 2147483647 h 3547"/>
              <a:gd name="T24" fmla="*/ 2147483647 w 3791"/>
              <a:gd name="T25" fmla="*/ 2147483647 h 3547"/>
              <a:gd name="T26" fmla="*/ 2147483647 w 3791"/>
              <a:gd name="T27" fmla="*/ 2147483647 h 3547"/>
              <a:gd name="T28" fmla="*/ 2147483647 w 3791"/>
              <a:gd name="T29" fmla="*/ 2147483647 h 3547"/>
              <a:gd name="T30" fmla="*/ 2147483647 w 3791"/>
              <a:gd name="T31" fmla="*/ 2147483647 h 3547"/>
              <a:gd name="T32" fmla="*/ 2147483647 w 3791"/>
              <a:gd name="T33" fmla="*/ 2147483647 h 3547"/>
              <a:gd name="T34" fmla="*/ 2147483647 w 3791"/>
              <a:gd name="T35" fmla="*/ 2147483647 h 3547"/>
              <a:gd name="T36" fmla="*/ 2147483647 w 3791"/>
              <a:gd name="T37" fmla="*/ 2147483647 h 3547"/>
              <a:gd name="T38" fmla="*/ 2147483647 w 3791"/>
              <a:gd name="T39" fmla="*/ 2147483647 h 3547"/>
              <a:gd name="T40" fmla="*/ 2147483647 w 3791"/>
              <a:gd name="T41" fmla="*/ 2147483647 h 3547"/>
              <a:gd name="T42" fmla="*/ 2147483647 w 3791"/>
              <a:gd name="T43" fmla="*/ 2147483647 h 3547"/>
              <a:gd name="T44" fmla="*/ 2147483647 w 3791"/>
              <a:gd name="T45" fmla="*/ 2147483647 h 3547"/>
              <a:gd name="T46" fmla="*/ 2147483647 w 3791"/>
              <a:gd name="T47" fmla="*/ 2147483647 h 3547"/>
              <a:gd name="T48" fmla="*/ 2147483647 w 3791"/>
              <a:gd name="T49" fmla="*/ 2147483647 h 3547"/>
              <a:gd name="T50" fmla="*/ 2147483647 w 3791"/>
              <a:gd name="T51" fmla="*/ 2147483647 h 3547"/>
              <a:gd name="T52" fmla="*/ 2147483647 w 3791"/>
              <a:gd name="T53" fmla="*/ 2147483647 h 3547"/>
              <a:gd name="T54" fmla="*/ 2147483647 w 3791"/>
              <a:gd name="T55" fmla="*/ 2147483647 h 3547"/>
              <a:gd name="T56" fmla="*/ 2147483647 w 3791"/>
              <a:gd name="T57" fmla="*/ 2147483647 h 3547"/>
              <a:gd name="T58" fmla="*/ 2147483647 w 3791"/>
              <a:gd name="T59" fmla="*/ 2147483647 h 3547"/>
              <a:gd name="T60" fmla="*/ 2147483647 w 3791"/>
              <a:gd name="T61" fmla="*/ 2147483647 h 3547"/>
              <a:gd name="T62" fmla="*/ 2147483647 w 3791"/>
              <a:gd name="T63" fmla="*/ 2147483647 h 3547"/>
              <a:gd name="T64" fmla="*/ 2147483647 w 3791"/>
              <a:gd name="T65" fmla="*/ 2147483647 h 3547"/>
              <a:gd name="T66" fmla="*/ 2147483647 w 3791"/>
              <a:gd name="T67" fmla="*/ 2147483647 h 3547"/>
              <a:gd name="T68" fmla="*/ 2147483647 w 3791"/>
              <a:gd name="T69" fmla="*/ 2147483647 h 3547"/>
              <a:gd name="T70" fmla="*/ 2147483647 w 3791"/>
              <a:gd name="T71" fmla="*/ 2147483647 h 3547"/>
              <a:gd name="T72" fmla="*/ 2147483647 w 3791"/>
              <a:gd name="T73" fmla="*/ 2147483647 h 3547"/>
              <a:gd name="T74" fmla="*/ 2147483647 w 3791"/>
              <a:gd name="T75" fmla="*/ 2147483647 h 3547"/>
              <a:gd name="T76" fmla="*/ 2147483647 w 3791"/>
              <a:gd name="T77" fmla="*/ 2147483647 h 3547"/>
              <a:gd name="T78" fmla="*/ 0 w 3791"/>
              <a:gd name="T79" fmla="*/ 2147483647 h 3547"/>
              <a:gd name="T80" fmla="*/ 2147483647 w 3791"/>
              <a:gd name="T81" fmla="*/ 2147483647 h 354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3791"/>
              <a:gd name="T124" fmla="*/ 0 h 3547"/>
              <a:gd name="T125" fmla="*/ 3791 w 3791"/>
              <a:gd name="T126" fmla="*/ 3547 h 3547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3791" h="3547">
                <a:moveTo>
                  <a:pt x="6" y="53"/>
                </a:moveTo>
                <a:cubicBezTo>
                  <a:pt x="102" y="9"/>
                  <a:pt x="62" y="0"/>
                  <a:pt x="222" y="17"/>
                </a:cubicBezTo>
                <a:cubicBezTo>
                  <a:pt x="305" y="35"/>
                  <a:pt x="1003" y="780"/>
                  <a:pt x="1080" y="815"/>
                </a:cubicBezTo>
                <a:cubicBezTo>
                  <a:pt x="1118" y="1020"/>
                  <a:pt x="1206" y="1024"/>
                  <a:pt x="1350" y="1072"/>
                </a:cubicBezTo>
                <a:cubicBezTo>
                  <a:pt x="1388" y="1151"/>
                  <a:pt x="1452" y="1142"/>
                  <a:pt x="1513" y="1151"/>
                </a:cubicBezTo>
                <a:cubicBezTo>
                  <a:pt x="1520" y="1164"/>
                  <a:pt x="1529" y="1177"/>
                  <a:pt x="1532" y="1190"/>
                </a:cubicBezTo>
                <a:cubicBezTo>
                  <a:pt x="1539" y="1216"/>
                  <a:pt x="1532" y="1247"/>
                  <a:pt x="1542" y="1268"/>
                </a:cubicBezTo>
                <a:cubicBezTo>
                  <a:pt x="1561" y="1321"/>
                  <a:pt x="1683" y="1321"/>
                  <a:pt x="1696" y="1321"/>
                </a:cubicBezTo>
                <a:cubicBezTo>
                  <a:pt x="1740" y="1342"/>
                  <a:pt x="1776" y="1386"/>
                  <a:pt x="1820" y="1412"/>
                </a:cubicBezTo>
                <a:cubicBezTo>
                  <a:pt x="1923" y="1473"/>
                  <a:pt x="2031" y="1508"/>
                  <a:pt x="2137" y="1556"/>
                </a:cubicBezTo>
                <a:cubicBezTo>
                  <a:pt x="2227" y="1595"/>
                  <a:pt x="2313" y="1708"/>
                  <a:pt x="2415" y="1713"/>
                </a:cubicBezTo>
                <a:cubicBezTo>
                  <a:pt x="2585" y="1721"/>
                  <a:pt x="2754" y="1721"/>
                  <a:pt x="2924" y="1726"/>
                </a:cubicBezTo>
                <a:cubicBezTo>
                  <a:pt x="3004" y="1734"/>
                  <a:pt x="3084" y="1739"/>
                  <a:pt x="3164" y="1765"/>
                </a:cubicBezTo>
                <a:cubicBezTo>
                  <a:pt x="3202" y="1800"/>
                  <a:pt x="3241" y="1808"/>
                  <a:pt x="3279" y="1843"/>
                </a:cubicBezTo>
                <a:cubicBezTo>
                  <a:pt x="3311" y="1913"/>
                  <a:pt x="3366" y="2044"/>
                  <a:pt x="3423" y="2079"/>
                </a:cubicBezTo>
                <a:cubicBezTo>
                  <a:pt x="3500" y="2122"/>
                  <a:pt x="3583" y="2161"/>
                  <a:pt x="3653" y="2222"/>
                </a:cubicBezTo>
                <a:cubicBezTo>
                  <a:pt x="3660" y="2235"/>
                  <a:pt x="3663" y="2248"/>
                  <a:pt x="3673" y="2261"/>
                </a:cubicBezTo>
                <a:cubicBezTo>
                  <a:pt x="3682" y="2275"/>
                  <a:pt x="3695" y="2275"/>
                  <a:pt x="3701" y="2288"/>
                </a:cubicBezTo>
                <a:cubicBezTo>
                  <a:pt x="3737" y="2340"/>
                  <a:pt x="3743" y="2388"/>
                  <a:pt x="3769" y="2444"/>
                </a:cubicBezTo>
                <a:cubicBezTo>
                  <a:pt x="3775" y="2475"/>
                  <a:pt x="3788" y="2505"/>
                  <a:pt x="3788" y="2536"/>
                </a:cubicBezTo>
                <a:cubicBezTo>
                  <a:pt x="3788" y="2636"/>
                  <a:pt x="3791" y="2736"/>
                  <a:pt x="3778" y="2836"/>
                </a:cubicBezTo>
                <a:cubicBezTo>
                  <a:pt x="3746" y="3093"/>
                  <a:pt x="3596" y="3377"/>
                  <a:pt x="3564" y="3377"/>
                </a:cubicBezTo>
                <a:cubicBezTo>
                  <a:pt x="3500" y="3464"/>
                  <a:pt x="3559" y="3386"/>
                  <a:pt x="3450" y="3395"/>
                </a:cubicBezTo>
                <a:cubicBezTo>
                  <a:pt x="3280" y="3547"/>
                  <a:pt x="3167" y="3115"/>
                  <a:pt x="2674" y="3098"/>
                </a:cubicBezTo>
                <a:cubicBezTo>
                  <a:pt x="2623" y="2989"/>
                  <a:pt x="2690" y="3115"/>
                  <a:pt x="2627" y="3046"/>
                </a:cubicBezTo>
                <a:cubicBezTo>
                  <a:pt x="2467" y="2876"/>
                  <a:pt x="2505" y="2893"/>
                  <a:pt x="2271" y="2876"/>
                </a:cubicBezTo>
                <a:cubicBezTo>
                  <a:pt x="2214" y="2836"/>
                  <a:pt x="2169" y="2775"/>
                  <a:pt x="2118" y="2719"/>
                </a:cubicBezTo>
                <a:cubicBezTo>
                  <a:pt x="2089" y="2688"/>
                  <a:pt x="1926" y="2837"/>
                  <a:pt x="1926" y="2837"/>
                </a:cubicBezTo>
                <a:cubicBezTo>
                  <a:pt x="1898" y="2802"/>
                  <a:pt x="1760" y="2729"/>
                  <a:pt x="1686" y="2711"/>
                </a:cubicBezTo>
                <a:cubicBezTo>
                  <a:pt x="1612" y="2693"/>
                  <a:pt x="1537" y="2746"/>
                  <a:pt x="1482" y="2729"/>
                </a:cubicBezTo>
                <a:cubicBezTo>
                  <a:pt x="1463" y="2694"/>
                  <a:pt x="1382" y="2640"/>
                  <a:pt x="1356" y="2609"/>
                </a:cubicBezTo>
                <a:cubicBezTo>
                  <a:pt x="1340" y="2587"/>
                  <a:pt x="1254" y="2339"/>
                  <a:pt x="1254" y="2339"/>
                </a:cubicBezTo>
                <a:cubicBezTo>
                  <a:pt x="1209" y="2243"/>
                  <a:pt x="1222" y="2129"/>
                  <a:pt x="1152" y="2069"/>
                </a:cubicBezTo>
                <a:cubicBezTo>
                  <a:pt x="1101" y="1864"/>
                  <a:pt x="1606" y="1904"/>
                  <a:pt x="1427" y="1882"/>
                </a:cubicBezTo>
                <a:cubicBezTo>
                  <a:pt x="1347" y="1721"/>
                  <a:pt x="1203" y="1704"/>
                  <a:pt x="1091" y="1595"/>
                </a:cubicBezTo>
                <a:cubicBezTo>
                  <a:pt x="1049" y="1551"/>
                  <a:pt x="1021" y="1495"/>
                  <a:pt x="976" y="1451"/>
                </a:cubicBezTo>
                <a:cubicBezTo>
                  <a:pt x="953" y="1408"/>
                  <a:pt x="925" y="1390"/>
                  <a:pt x="899" y="1347"/>
                </a:cubicBezTo>
                <a:cubicBezTo>
                  <a:pt x="870" y="1299"/>
                  <a:pt x="877" y="1177"/>
                  <a:pt x="851" y="1125"/>
                </a:cubicBezTo>
                <a:cubicBezTo>
                  <a:pt x="822" y="1064"/>
                  <a:pt x="845" y="1046"/>
                  <a:pt x="822" y="981"/>
                </a:cubicBezTo>
                <a:cubicBezTo>
                  <a:pt x="800" y="911"/>
                  <a:pt x="19" y="283"/>
                  <a:pt x="0" y="209"/>
                </a:cubicBezTo>
                <a:cubicBezTo>
                  <a:pt x="6" y="179"/>
                  <a:pt x="6" y="83"/>
                  <a:pt x="6" y="53"/>
                </a:cubicBezTo>
                <a:close/>
              </a:path>
            </a:pathLst>
          </a:custGeom>
          <a:solidFill>
            <a:srgbClr val="FF0000">
              <a:alpha val="3294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9" name="Freeform 64"/>
          <p:cNvSpPr>
            <a:spLocks/>
          </p:cNvSpPr>
          <p:nvPr/>
        </p:nvSpPr>
        <p:spPr bwMode="auto">
          <a:xfrm rot="-7351923">
            <a:off x="6445252" y="6057901"/>
            <a:ext cx="358775" cy="228600"/>
          </a:xfrm>
          <a:custGeom>
            <a:avLst/>
            <a:gdLst>
              <a:gd name="T0" fmla="*/ 2147483647 w 622"/>
              <a:gd name="T1" fmla="*/ 0 h 452"/>
              <a:gd name="T2" fmla="*/ 0 w 622"/>
              <a:gd name="T3" fmla="*/ 2147483647 h 452"/>
              <a:gd name="T4" fmla="*/ 0 60000 65536"/>
              <a:gd name="T5" fmla="*/ 0 60000 65536"/>
              <a:gd name="T6" fmla="*/ 0 w 622"/>
              <a:gd name="T7" fmla="*/ 0 h 452"/>
              <a:gd name="T8" fmla="*/ 622 w 622"/>
              <a:gd name="T9" fmla="*/ 452 h 45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22" h="452">
                <a:moveTo>
                  <a:pt x="622" y="0"/>
                </a:moveTo>
                <a:cubicBezTo>
                  <a:pt x="518" y="75"/>
                  <a:pt x="104" y="377"/>
                  <a:pt x="0" y="452"/>
                </a:cubicBezTo>
              </a:path>
            </a:pathLst>
          </a:cu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graphicFrame>
        <p:nvGraphicFramePr>
          <p:cNvPr id="12302" name="Object 381"/>
          <p:cNvGraphicFramePr>
            <a:graphicFrameLocks noChangeAspect="1"/>
          </p:cNvGraphicFramePr>
          <p:nvPr/>
        </p:nvGraphicFramePr>
        <p:xfrm>
          <a:off x="6659565" y="5949951"/>
          <a:ext cx="504825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0" name="Clip" r:id="rId5" imgW="403250" imgH="226771" progId="MS_ClipArt_Gallery.2">
                  <p:embed/>
                </p:oleObj>
              </mc:Choice>
              <mc:Fallback>
                <p:oleObj name="Clip" r:id="rId5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5" y="5949951"/>
                        <a:ext cx="504825" cy="28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3" name="Object 564"/>
          <p:cNvGraphicFramePr>
            <a:graphicFrameLocks noChangeAspect="1"/>
          </p:cNvGraphicFramePr>
          <p:nvPr/>
        </p:nvGraphicFramePr>
        <p:xfrm>
          <a:off x="1619250" y="981077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1" name="Clip" r:id="rId7" imgW="403250" imgH="226771" progId="MS_ClipArt_Gallery.2">
                  <p:embed/>
                </p:oleObj>
              </mc:Choice>
              <mc:Fallback>
                <p:oleObj name="Clip" r:id="rId7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981077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4" name="Object 565"/>
          <p:cNvGraphicFramePr>
            <a:graphicFrameLocks noChangeAspect="1"/>
          </p:cNvGraphicFramePr>
          <p:nvPr/>
        </p:nvGraphicFramePr>
        <p:xfrm>
          <a:off x="3203575" y="3860802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2" name="Clip" r:id="rId8" imgW="403250" imgH="226771" progId="MS_ClipArt_Gallery.2">
                  <p:embed/>
                </p:oleObj>
              </mc:Choice>
              <mc:Fallback>
                <p:oleObj name="Clip" r:id="rId8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3860802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5" name="Object 566"/>
          <p:cNvGraphicFramePr>
            <a:graphicFrameLocks noChangeAspect="1"/>
          </p:cNvGraphicFramePr>
          <p:nvPr/>
        </p:nvGraphicFramePr>
        <p:xfrm>
          <a:off x="3563940" y="4292602"/>
          <a:ext cx="592137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3" name="Clip" r:id="rId9" imgW="403250" imgH="226771" progId="MS_ClipArt_Gallery.2">
                  <p:embed/>
                </p:oleObj>
              </mc:Choice>
              <mc:Fallback>
                <p:oleObj name="Clip" r:id="rId9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40" y="4292602"/>
                        <a:ext cx="592137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6" name="Object 567"/>
          <p:cNvGraphicFramePr>
            <a:graphicFrameLocks noChangeAspect="1"/>
          </p:cNvGraphicFramePr>
          <p:nvPr/>
        </p:nvGraphicFramePr>
        <p:xfrm>
          <a:off x="4572000" y="4005265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4" name="Clip" r:id="rId10" imgW="403250" imgH="226771" progId="MS_ClipArt_Gallery.2">
                  <p:embed/>
                </p:oleObj>
              </mc:Choice>
              <mc:Fallback>
                <p:oleObj name="Clip" r:id="rId10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005265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7" name="Rectangle 141"/>
          <p:cNvSpPr>
            <a:spLocks noChangeArrowheads="1"/>
          </p:cNvSpPr>
          <p:nvPr/>
        </p:nvSpPr>
        <p:spPr bwMode="auto">
          <a:xfrm>
            <a:off x="6312926" y="5515531"/>
            <a:ext cx="7921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  <a:cs typeface="Times New Roman" pitchFamily="18" charset="0"/>
              </a:rPr>
              <a:t>п. Тешебс</a:t>
            </a:r>
            <a:r>
              <a:rPr lang="ru-RU" altLang="ru-RU" sz="800">
                <a:latin typeface="Arial" charset="0"/>
              </a:rPr>
              <a:t> </a:t>
            </a:r>
          </a:p>
        </p:txBody>
      </p:sp>
      <p:sp>
        <p:nvSpPr>
          <p:cNvPr id="12308" name="Rectangle 142"/>
          <p:cNvSpPr>
            <a:spLocks noChangeArrowheads="1"/>
          </p:cNvSpPr>
          <p:nvPr/>
        </p:nvSpPr>
        <p:spPr bwMode="auto">
          <a:xfrm>
            <a:off x="3779838" y="4652963"/>
            <a:ext cx="7921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  <a:cs typeface="Times New Roman" pitchFamily="18" charset="0"/>
              </a:rPr>
              <a:t>х. Джанхот</a:t>
            </a:r>
            <a:r>
              <a:rPr lang="ru-RU" altLang="ru-RU" sz="900">
                <a:latin typeface="Arial" charset="0"/>
              </a:rPr>
              <a:t> </a:t>
            </a:r>
          </a:p>
        </p:txBody>
      </p:sp>
      <p:sp>
        <p:nvSpPr>
          <p:cNvPr id="12309" name="Rectangle 143"/>
          <p:cNvSpPr>
            <a:spLocks noChangeArrowheads="1"/>
          </p:cNvSpPr>
          <p:nvPr/>
        </p:nvSpPr>
        <p:spPr bwMode="auto">
          <a:xfrm>
            <a:off x="4356102" y="3789363"/>
            <a:ext cx="10080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  <a:cs typeface="Times New Roman" pitchFamily="18" charset="0"/>
              </a:rPr>
              <a:t>х. Широкая Пшада</a:t>
            </a:r>
            <a:r>
              <a:rPr lang="ru-RU" altLang="ru-RU" sz="800">
                <a:latin typeface="Arial" charset="0"/>
              </a:rPr>
              <a:t> </a:t>
            </a:r>
          </a:p>
        </p:txBody>
      </p:sp>
      <p:sp>
        <p:nvSpPr>
          <p:cNvPr id="12310" name="Rectangle 144"/>
          <p:cNvSpPr>
            <a:spLocks noChangeArrowheads="1"/>
          </p:cNvSpPr>
          <p:nvPr/>
        </p:nvSpPr>
        <p:spPr bwMode="auto">
          <a:xfrm>
            <a:off x="2771777" y="3644901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  <a:cs typeface="Times New Roman" pitchFamily="18" charset="0"/>
              </a:rPr>
              <a:t>с. Прасковеевка</a:t>
            </a:r>
            <a:r>
              <a:rPr lang="ru-RU" altLang="ru-RU" sz="900">
                <a:latin typeface="Arial" charset="0"/>
              </a:rPr>
              <a:t> </a:t>
            </a:r>
          </a:p>
        </p:txBody>
      </p:sp>
      <p:sp>
        <p:nvSpPr>
          <p:cNvPr id="12311" name="Freeform 149"/>
          <p:cNvSpPr>
            <a:spLocks/>
          </p:cNvSpPr>
          <p:nvPr/>
        </p:nvSpPr>
        <p:spPr bwMode="auto">
          <a:xfrm>
            <a:off x="755652" y="1196977"/>
            <a:ext cx="6264275" cy="5616575"/>
          </a:xfrm>
          <a:custGeom>
            <a:avLst/>
            <a:gdLst>
              <a:gd name="T0" fmla="*/ 2147483647 w 3946"/>
              <a:gd name="T1" fmla="*/ 0 h 3538"/>
              <a:gd name="T2" fmla="*/ 2147483647 w 3946"/>
              <a:gd name="T3" fmla="*/ 2147483647 h 3538"/>
              <a:gd name="T4" fmla="*/ 2147483647 w 3946"/>
              <a:gd name="T5" fmla="*/ 2147483647 h 3538"/>
              <a:gd name="T6" fmla="*/ 2147483647 w 3946"/>
              <a:gd name="T7" fmla="*/ 2147483647 h 3538"/>
              <a:gd name="T8" fmla="*/ 2147483647 w 3946"/>
              <a:gd name="T9" fmla="*/ 2147483647 h 3538"/>
              <a:gd name="T10" fmla="*/ 2147483647 w 3946"/>
              <a:gd name="T11" fmla="*/ 2147483647 h 3538"/>
              <a:gd name="T12" fmla="*/ 2147483647 w 3946"/>
              <a:gd name="T13" fmla="*/ 2147483647 h 3538"/>
              <a:gd name="T14" fmla="*/ 2147483647 w 3946"/>
              <a:gd name="T15" fmla="*/ 2147483647 h 3538"/>
              <a:gd name="T16" fmla="*/ 2147483647 w 3946"/>
              <a:gd name="T17" fmla="*/ 2147483647 h 3538"/>
              <a:gd name="T18" fmla="*/ 2147483647 w 3946"/>
              <a:gd name="T19" fmla="*/ 2147483647 h 3538"/>
              <a:gd name="T20" fmla="*/ 2147483647 w 3946"/>
              <a:gd name="T21" fmla="*/ 2147483647 h 3538"/>
              <a:gd name="T22" fmla="*/ 2147483647 w 3946"/>
              <a:gd name="T23" fmla="*/ 2147483647 h 3538"/>
              <a:gd name="T24" fmla="*/ 2147483647 w 3946"/>
              <a:gd name="T25" fmla="*/ 2147483647 h 3538"/>
              <a:gd name="T26" fmla="*/ 2147483647 w 3946"/>
              <a:gd name="T27" fmla="*/ 2147483647 h 3538"/>
              <a:gd name="T28" fmla="*/ 2147483647 w 3946"/>
              <a:gd name="T29" fmla="*/ 2147483647 h 3538"/>
              <a:gd name="T30" fmla="*/ 2147483647 w 3946"/>
              <a:gd name="T31" fmla="*/ 2147483647 h 3538"/>
              <a:gd name="T32" fmla="*/ 2147483647 w 3946"/>
              <a:gd name="T33" fmla="*/ 2147483647 h 3538"/>
              <a:gd name="T34" fmla="*/ 2147483647 w 3946"/>
              <a:gd name="T35" fmla="*/ 2147483647 h 3538"/>
              <a:gd name="T36" fmla="*/ 2147483647 w 3946"/>
              <a:gd name="T37" fmla="*/ 2147483647 h 3538"/>
              <a:gd name="T38" fmla="*/ 2147483647 w 3946"/>
              <a:gd name="T39" fmla="*/ 2147483647 h 3538"/>
              <a:gd name="T40" fmla="*/ 2147483647 w 3946"/>
              <a:gd name="T41" fmla="*/ 2147483647 h 3538"/>
              <a:gd name="T42" fmla="*/ 2147483647 w 3946"/>
              <a:gd name="T43" fmla="*/ 2147483647 h 3538"/>
              <a:gd name="T44" fmla="*/ 2147483647 w 3946"/>
              <a:gd name="T45" fmla="*/ 2147483647 h 3538"/>
              <a:gd name="T46" fmla="*/ 2147483647 w 3946"/>
              <a:gd name="T47" fmla="*/ 2147483647 h 3538"/>
              <a:gd name="T48" fmla="*/ 2147483647 w 3946"/>
              <a:gd name="T49" fmla="*/ 2147483647 h 3538"/>
              <a:gd name="T50" fmla="*/ 2147483647 w 3946"/>
              <a:gd name="T51" fmla="*/ 2147483647 h 3538"/>
              <a:gd name="T52" fmla="*/ 2147483647 w 3946"/>
              <a:gd name="T53" fmla="*/ 2147483647 h 3538"/>
              <a:gd name="T54" fmla="*/ 2147483647 w 3946"/>
              <a:gd name="T55" fmla="*/ 2147483647 h 3538"/>
              <a:gd name="T56" fmla="*/ 2147483647 w 3946"/>
              <a:gd name="T57" fmla="*/ 2147483647 h 3538"/>
              <a:gd name="T58" fmla="*/ 2147483647 w 3946"/>
              <a:gd name="T59" fmla="*/ 2147483647 h 3538"/>
              <a:gd name="T60" fmla="*/ 2147483647 w 3946"/>
              <a:gd name="T61" fmla="*/ 2147483647 h 3538"/>
              <a:gd name="T62" fmla="*/ 2147483647 w 3946"/>
              <a:gd name="T63" fmla="*/ 2147483647 h 3538"/>
              <a:gd name="T64" fmla="*/ 2147483647 w 3946"/>
              <a:gd name="T65" fmla="*/ 2147483647 h 3538"/>
              <a:gd name="T66" fmla="*/ 2147483647 w 3946"/>
              <a:gd name="T67" fmla="*/ 2147483647 h 3538"/>
              <a:gd name="T68" fmla="*/ 2147483647 w 3946"/>
              <a:gd name="T69" fmla="*/ 2147483647 h 3538"/>
              <a:gd name="T70" fmla="*/ 2147483647 w 3946"/>
              <a:gd name="T71" fmla="*/ 2147483647 h 3538"/>
              <a:gd name="T72" fmla="*/ 2147483647 w 3946"/>
              <a:gd name="T73" fmla="*/ 2147483647 h 3538"/>
              <a:gd name="T74" fmla="*/ 2147483647 w 3946"/>
              <a:gd name="T75" fmla="*/ 2147483647 h 3538"/>
              <a:gd name="T76" fmla="*/ 2147483647 w 3946"/>
              <a:gd name="T77" fmla="*/ 2147483647 h 3538"/>
              <a:gd name="T78" fmla="*/ 2147483647 w 3946"/>
              <a:gd name="T79" fmla="*/ 2147483647 h 3538"/>
              <a:gd name="T80" fmla="*/ 2147483647 w 3946"/>
              <a:gd name="T81" fmla="*/ 2147483647 h 3538"/>
              <a:gd name="T82" fmla="*/ 2147483647 w 3946"/>
              <a:gd name="T83" fmla="*/ 2147483647 h 3538"/>
              <a:gd name="T84" fmla="*/ 2147483647 w 3946"/>
              <a:gd name="T85" fmla="*/ 2147483647 h 3538"/>
              <a:gd name="T86" fmla="*/ 2147483647 w 3946"/>
              <a:gd name="T87" fmla="*/ 2147483647 h 3538"/>
              <a:gd name="T88" fmla="*/ 2147483647 w 3946"/>
              <a:gd name="T89" fmla="*/ 2147483647 h 3538"/>
              <a:gd name="T90" fmla="*/ 0 w 3946"/>
              <a:gd name="T91" fmla="*/ 2147483647 h 3538"/>
              <a:gd name="T92" fmla="*/ 2147483647 w 3946"/>
              <a:gd name="T93" fmla="*/ 0 h 353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3946"/>
              <a:gd name="T142" fmla="*/ 0 h 3538"/>
              <a:gd name="T143" fmla="*/ 3946 w 3946"/>
              <a:gd name="T144" fmla="*/ 3538 h 3538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3946" h="3538">
                <a:moveTo>
                  <a:pt x="45" y="0"/>
                </a:moveTo>
                <a:lnTo>
                  <a:pt x="272" y="181"/>
                </a:lnTo>
                <a:lnTo>
                  <a:pt x="363" y="317"/>
                </a:lnTo>
                <a:lnTo>
                  <a:pt x="227" y="453"/>
                </a:lnTo>
                <a:lnTo>
                  <a:pt x="499" y="952"/>
                </a:lnTo>
                <a:lnTo>
                  <a:pt x="680" y="1134"/>
                </a:lnTo>
                <a:lnTo>
                  <a:pt x="862" y="1179"/>
                </a:lnTo>
                <a:lnTo>
                  <a:pt x="953" y="1406"/>
                </a:lnTo>
                <a:lnTo>
                  <a:pt x="1179" y="1542"/>
                </a:lnTo>
                <a:lnTo>
                  <a:pt x="1406" y="1814"/>
                </a:lnTo>
                <a:lnTo>
                  <a:pt x="1451" y="2086"/>
                </a:lnTo>
                <a:lnTo>
                  <a:pt x="1678" y="2449"/>
                </a:lnTo>
                <a:lnTo>
                  <a:pt x="1860" y="2585"/>
                </a:lnTo>
                <a:lnTo>
                  <a:pt x="2041" y="2631"/>
                </a:lnTo>
                <a:lnTo>
                  <a:pt x="2132" y="2631"/>
                </a:lnTo>
                <a:lnTo>
                  <a:pt x="2359" y="2767"/>
                </a:lnTo>
                <a:lnTo>
                  <a:pt x="2495" y="2948"/>
                </a:lnTo>
                <a:lnTo>
                  <a:pt x="2676" y="3039"/>
                </a:lnTo>
                <a:lnTo>
                  <a:pt x="2812" y="2994"/>
                </a:lnTo>
                <a:lnTo>
                  <a:pt x="2948" y="2994"/>
                </a:lnTo>
                <a:lnTo>
                  <a:pt x="3175" y="3084"/>
                </a:lnTo>
                <a:lnTo>
                  <a:pt x="3311" y="3130"/>
                </a:lnTo>
                <a:lnTo>
                  <a:pt x="3447" y="3175"/>
                </a:lnTo>
                <a:lnTo>
                  <a:pt x="3629" y="3220"/>
                </a:lnTo>
                <a:lnTo>
                  <a:pt x="3765" y="3356"/>
                </a:lnTo>
                <a:lnTo>
                  <a:pt x="3856" y="3447"/>
                </a:lnTo>
                <a:lnTo>
                  <a:pt x="3946" y="3493"/>
                </a:lnTo>
                <a:lnTo>
                  <a:pt x="3901" y="3493"/>
                </a:lnTo>
                <a:lnTo>
                  <a:pt x="3629" y="3538"/>
                </a:lnTo>
                <a:lnTo>
                  <a:pt x="3447" y="3493"/>
                </a:lnTo>
                <a:lnTo>
                  <a:pt x="3220" y="3311"/>
                </a:lnTo>
                <a:lnTo>
                  <a:pt x="3084" y="3220"/>
                </a:lnTo>
                <a:lnTo>
                  <a:pt x="2722" y="3220"/>
                </a:lnTo>
                <a:lnTo>
                  <a:pt x="2404" y="3175"/>
                </a:lnTo>
                <a:lnTo>
                  <a:pt x="2223" y="2994"/>
                </a:lnTo>
                <a:lnTo>
                  <a:pt x="2086" y="2948"/>
                </a:lnTo>
                <a:lnTo>
                  <a:pt x="1406" y="2495"/>
                </a:lnTo>
                <a:lnTo>
                  <a:pt x="1315" y="2268"/>
                </a:lnTo>
                <a:lnTo>
                  <a:pt x="1179" y="1905"/>
                </a:lnTo>
                <a:lnTo>
                  <a:pt x="998" y="1860"/>
                </a:lnTo>
                <a:lnTo>
                  <a:pt x="771" y="1497"/>
                </a:lnTo>
                <a:lnTo>
                  <a:pt x="590" y="1406"/>
                </a:lnTo>
                <a:lnTo>
                  <a:pt x="363" y="1179"/>
                </a:lnTo>
                <a:lnTo>
                  <a:pt x="91" y="862"/>
                </a:lnTo>
                <a:lnTo>
                  <a:pt x="91" y="544"/>
                </a:lnTo>
                <a:lnTo>
                  <a:pt x="0" y="317"/>
                </a:lnTo>
                <a:lnTo>
                  <a:pt x="45" y="0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12" name="Rectangle 146"/>
          <p:cNvSpPr>
            <a:spLocks noChangeArrowheads="1"/>
          </p:cNvSpPr>
          <p:nvPr/>
        </p:nvSpPr>
        <p:spPr bwMode="auto">
          <a:xfrm>
            <a:off x="2195515" y="1268414"/>
            <a:ext cx="7207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  <a:cs typeface="Times New Roman" pitchFamily="18" charset="0"/>
              </a:rPr>
              <a:t>х. Афонка</a:t>
            </a:r>
            <a:r>
              <a:rPr lang="ru-RU" altLang="ru-RU" sz="800">
                <a:latin typeface="Arial" charset="0"/>
              </a:rPr>
              <a:t> </a:t>
            </a:r>
          </a:p>
        </p:txBody>
      </p:sp>
      <p:sp>
        <p:nvSpPr>
          <p:cNvPr id="12313" name="AutoShape 174"/>
          <p:cNvSpPr>
            <a:spLocks noChangeArrowheads="1"/>
          </p:cNvSpPr>
          <p:nvPr/>
        </p:nvSpPr>
        <p:spPr bwMode="auto">
          <a:xfrm>
            <a:off x="250827" y="3429000"/>
            <a:ext cx="1223963" cy="576263"/>
          </a:xfrm>
          <a:prstGeom prst="wedgeRectCallout">
            <a:avLst>
              <a:gd name="adj1" fmla="val 104083"/>
              <a:gd name="adj2" fmla="val 1241"/>
            </a:avLst>
          </a:prstGeom>
          <a:solidFill>
            <a:srgbClr val="3366FF"/>
          </a:solidFill>
          <a:ln>
            <a:noFill/>
          </a:ln>
          <a:effectLst>
            <a:prstShdw prst="shdw17" dist="17961" dir="2700000">
              <a:srgbClr val="1F3D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Места забора воды БЕ-200 ЧС</a:t>
            </a:r>
          </a:p>
        </p:txBody>
      </p:sp>
      <p:sp>
        <p:nvSpPr>
          <p:cNvPr id="12314" name="Oval 110"/>
          <p:cNvSpPr>
            <a:spLocks noChangeArrowheads="1"/>
          </p:cNvSpPr>
          <p:nvPr/>
        </p:nvSpPr>
        <p:spPr bwMode="auto">
          <a:xfrm>
            <a:off x="2124075" y="2492375"/>
            <a:ext cx="217488" cy="215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8826" tIns="39412" rIns="78826" bIns="39412" anchor="ctr"/>
          <a:lstStyle>
            <a:lvl1pPr defTabSz="788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charset="0"/>
              </a:rPr>
              <a:t>Т</a:t>
            </a:r>
          </a:p>
        </p:txBody>
      </p:sp>
      <p:sp>
        <p:nvSpPr>
          <p:cNvPr id="12315" name="Oval 110"/>
          <p:cNvSpPr>
            <a:spLocks noChangeArrowheads="1"/>
          </p:cNvSpPr>
          <p:nvPr/>
        </p:nvSpPr>
        <p:spPr bwMode="auto">
          <a:xfrm>
            <a:off x="1692275" y="2636839"/>
            <a:ext cx="215900" cy="215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8826" tIns="39412" rIns="78826" bIns="39412" anchor="ctr"/>
          <a:lstStyle>
            <a:lvl1pPr defTabSz="788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charset="0"/>
              </a:rPr>
              <a:t>Т</a:t>
            </a:r>
          </a:p>
        </p:txBody>
      </p:sp>
      <p:sp>
        <p:nvSpPr>
          <p:cNvPr id="97" name="Text Box 2"/>
          <p:cNvSpPr txBox="1">
            <a:spLocks noChangeArrowheads="1"/>
          </p:cNvSpPr>
          <p:nvPr/>
        </p:nvSpPr>
        <p:spPr bwMode="auto">
          <a:xfrm>
            <a:off x="-1" y="-27384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</a:rPr>
              <a:t>РИСК </a:t>
            </a:r>
            <a:r>
              <a:rPr lang="ru-RU" sz="1200" dirty="0" smtClean="0">
                <a:solidFill>
                  <a:schemeClr val="bg1"/>
                </a:solidFill>
              </a:rPr>
              <a:t> ВОЗНИКНОВЕНИЯ ПРИРОДНЫХ  </a:t>
            </a:r>
            <a:r>
              <a:rPr lang="ru-RU" sz="1200" dirty="0">
                <a:solidFill>
                  <a:schemeClr val="bg1"/>
                </a:solidFill>
              </a:rPr>
              <a:t>ПОЖАРОВ НА ТЕРРИТОРИИ </a:t>
            </a:r>
          </a:p>
          <a:p>
            <a:r>
              <a:rPr lang="ru-RU" sz="1200" dirty="0">
                <a:solidFill>
                  <a:schemeClr val="bg1"/>
                </a:solidFill>
              </a:rPr>
              <a:t>МО </a:t>
            </a:r>
            <a:r>
              <a:rPr lang="ru-RU" sz="1200" dirty="0" smtClean="0">
                <a:solidFill>
                  <a:schemeClr val="bg1"/>
                </a:solidFill>
              </a:rPr>
              <a:t>Г. </a:t>
            </a:r>
            <a:r>
              <a:rPr lang="ru-RU" sz="1200" dirty="0">
                <a:solidFill>
                  <a:schemeClr val="bg1"/>
                </a:solidFill>
              </a:rPr>
              <a:t>ГЕЛЕНДЖИК</a:t>
            </a:r>
          </a:p>
        </p:txBody>
      </p:sp>
      <p:pic>
        <p:nvPicPr>
          <p:cNvPr id="98" name="Picture 346" descr="C:\Documents and Settings\Borisovych\Рабочий стол\лесные пожары фото\shemа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1" y="5360662"/>
            <a:ext cx="3995938" cy="143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63F05041-7573-46EB-AA4F-8EC8A51AFB0E}"/>
              </a:ext>
            </a:extLst>
          </p:cNvPr>
          <p:cNvGrpSpPr/>
          <p:nvPr/>
        </p:nvGrpSpPr>
        <p:grpSpPr>
          <a:xfrm>
            <a:off x="6733578" y="2852932"/>
            <a:ext cx="2374926" cy="1263829"/>
            <a:chOff x="6428209" y="4993020"/>
            <a:chExt cx="2608288" cy="707551"/>
          </a:xfrm>
        </p:grpSpPr>
        <p:sp>
          <p:nvSpPr>
            <p:cNvPr id="100" name="Text Box 830">
              <a:extLst>
                <a:ext uri="{FF2B5EF4-FFF2-40B4-BE49-F238E27FC236}">
                  <a16:creationId xmlns:a16="http://schemas.microsoft.com/office/drawing/2014/main" id="{8FAA9D0F-680A-4FEC-98D3-A5CB8D3EEF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4655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Населенных пунктов – 21 </a:t>
              </a:r>
              <a:r>
                <a:rPr lang="ru-RU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количество домов - 15553 шт., 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103523 человека, 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- 154, 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ПОО 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01" name="Rectangle 84">
              <a:extLst>
                <a:ext uri="{FF2B5EF4-FFF2-40B4-BE49-F238E27FC236}">
                  <a16:creationId xmlns:a16="http://schemas.microsoft.com/office/drawing/2014/main" id="{DCC734DD-01A5-44AB-B945-F954260959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138524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</a:p>
          </p:txBody>
        </p:sp>
      </p:grpSp>
      <p:pic>
        <p:nvPicPr>
          <p:cNvPr id="102" name="Picture 2">
            <a:extLst>
              <a:ext uri="{FF2B5EF4-FFF2-40B4-BE49-F238E27FC236}">
                <a16:creationId xmlns:a16="http://schemas.microsoft.com/office/drawing/2014/main" id="{B9669312-4ABD-43DF-A98D-63B9F30593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27500" r="64298" b="25500"/>
          <a:stretch/>
        </p:blipFill>
        <p:spPr bwMode="auto">
          <a:xfrm>
            <a:off x="5724132" y="694791"/>
            <a:ext cx="3389212" cy="165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A579F47C-1EA4-4062-851E-29D11AC24060}"/>
              </a:ext>
            </a:extLst>
          </p:cNvPr>
          <p:cNvGrpSpPr/>
          <p:nvPr/>
        </p:nvGrpSpPr>
        <p:grpSpPr>
          <a:xfrm>
            <a:off x="7164290" y="4653137"/>
            <a:ext cx="2088351" cy="2135950"/>
            <a:chOff x="7235829" y="4725144"/>
            <a:chExt cx="2088351" cy="2135950"/>
          </a:xfrm>
        </p:grpSpPr>
        <p:sp>
          <p:nvSpPr>
            <p:cNvPr id="104" name="Rectangle 903">
              <a:extLst>
                <a:ext uri="{FF2B5EF4-FFF2-40B4-BE49-F238E27FC236}">
                  <a16:creationId xmlns:a16="http://schemas.microsoft.com/office/drawing/2014/main" id="{E22FB5BF-AF7C-4754-A1F7-F3E6895448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5829" y="4725144"/>
              <a:ext cx="1937306" cy="21328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5" name="Text Box 64">
              <a:extLst>
                <a:ext uri="{FF2B5EF4-FFF2-40B4-BE49-F238E27FC236}">
                  <a16:creationId xmlns:a16="http://schemas.microsoft.com/office/drawing/2014/main" id="{569AEB8B-88DE-4DC5-8996-76237225A3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98420" y="5171707"/>
              <a:ext cx="1200145" cy="37007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вертолетные площадки</a:t>
              </a:r>
            </a:p>
          </p:txBody>
        </p:sp>
        <p:grpSp>
          <p:nvGrpSpPr>
            <p:cNvPr id="106" name="Group 48">
              <a:extLst>
                <a:ext uri="{FF2B5EF4-FFF2-40B4-BE49-F238E27FC236}">
                  <a16:creationId xmlns:a16="http://schemas.microsoft.com/office/drawing/2014/main" id="{34165BBA-B1F5-4724-9153-C674F12EEF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0157" y="5637316"/>
              <a:ext cx="216716" cy="383972"/>
              <a:chOff x="3168" y="192"/>
              <a:chExt cx="528" cy="700"/>
            </a:xfrm>
          </p:grpSpPr>
          <p:sp>
            <p:nvSpPr>
              <p:cNvPr id="116" name="Line 49">
                <a:extLst>
                  <a:ext uri="{FF2B5EF4-FFF2-40B4-BE49-F238E27FC236}">
                    <a16:creationId xmlns:a16="http://schemas.microsoft.com/office/drawing/2014/main" id="{A691661C-CE03-4FC3-85C2-2B82EDB877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220"/>
                <a:ext cx="0" cy="67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7" name="Line 50">
                <a:extLst>
                  <a:ext uri="{FF2B5EF4-FFF2-40B4-BE49-F238E27FC236}">
                    <a16:creationId xmlns:a16="http://schemas.microsoft.com/office/drawing/2014/main" id="{DE5F4DAF-FB5A-4E60-8A0B-DFC5555BE0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8" name="Line 51">
                <a:extLst>
                  <a:ext uri="{FF2B5EF4-FFF2-40B4-BE49-F238E27FC236}">
                    <a16:creationId xmlns:a16="http://schemas.microsoft.com/office/drawing/2014/main" id="{7F8D2A39-EED4-417C-BC78-A6C318FA1B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9" name="Line 52">
                <a:extLst>
                  <a:ext uri="{FF2B5EF4-FFF2-40B4-BE49-F238E27FC236}">
                    <a16:creationId xmlns:a16="http://schemas.microsoft.com/office/drawing/2014/main" id="{04861441-F8B4-4600-8920-14D37309AA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07" name="Freeform 53">
              <a:extLst>
                <a:ext uri="{FF2B5EF4-FFF2-40B4-BE49-F238E27FC236}">
                  <a16:creationId xmlns:a16="http://schemas.microsoft.com/office/drawing/2014/main" id="{82575840-B180-4758-A0D7-F1A2C1ED7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6575" y="5667764"/>
              <a:ext cx="200298" cy="184374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0 w 291"/>
                <a:gd name="T5" fmla="*/ 1 h 159"/>
                <a:gd name="T6" fmla="*/ 0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08" name="Text Box 54">
              <a:extLst>
                <a:ext uri="{FF2B5EF4-FFF2-40B4-BE49-F238E27FC236}">
                  <a16:creationId xmlns:a16="http://schemas.microsoft.com/office/drawing/2014/main" id="{FF42E336-3538-4660-8882-3DD046A78C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39749" y="5661247"/>
              <a:ext cx="256118" cy="136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 dirty="0">
                  <a:latin typeface="Arial" charset="0"/>
                </a:rPr>
                <a:t> ПЧ</a:t>
              </a:r>
              <a:endParaRPr lang="ru-RU" altLang="ru-RU" sz="1300" dirty="0">
                <a:latin typeface="Arial" charset="0"/>
              </a:endParaRPr>
            </a:p>
          </p:txBody>
        </p:sp>
        <p:sp>
          <p:nvSpPr>
            <p:cNvPr id="109" name="Text Box 64">
              <a:extLst>
                <a:ext uri="{FF2B5EF4-FFF2-40B4-BE49-F238E27FC236}">
                  <a16:creationId xmlns:a16="http://schemas.microsoft.com/office/drawing/2014/main" id="{1985D389-957D-4638-B92F-72F692F9D3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08961" y="5717927"/>
              <a:ext cx="1200145" cy="23157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пожарная часть</a:t>
              </a:r>
            </a:p>
          </p:txBody>
        </p:sp>
        <p:sp>
          <p:nvSpPr>
            <p:cNvPr id="110" name="Text Box 64">
              <a:extLst>
                <a:ext uri="{FF2B5EF4-FFF2-40B4-BE49-F238E27FC236}">
                  <a16:creationId xmlns:a16="http://schemas.microsoft.com/office/drawing/2014/main" id="{5917FBCF-F964-4548-BB9D-AE5999D183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38497" y="4812383"/>
              <a:ext cx="1425991" cy="20079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 dirty="0">
                  <a:latin typeface="Arial" charset="0"/>
                </a:rPr>
                <a:t>Условные обозначения              </a:t>
              </a:r>
            </a:p>
          </p:txBody>
        </p:sp>
        <p:graphicFrame>
          <p:nvGraphicFramePr>
            <p:cNvPr id="111" name="Object 170">
              <a:extLst>
                <a:ext uri="{FF2B5EF4-FFF2-40B4-BE49-F238E27FC236}">
                  <a16:creationId xmlns:a16="http://schemas.microsoft.com/office/drawing/2014/main" id="{F4A85F83-6C35-453D-B605-DA3797F3C62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9980096"/>
                </p:ext>
              </p:extLst>
            </p:nvPr>
          </p:nvGraphicFramePr>
          <p:xfrm>
            <a:off x="7309709" y="6088365"/>
            <a:ext cx="372685" cy="221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45" name="Clip" r:id="rId13" imgW="403250" imgH="226771" progId="MS_ClipArt_Gallery.2">
                    <p:embed/>
                  </p:oleObj>
                </mc:Choice>
                <mc:Fallback>
                  <p:oleObj name="Clip" r:id="rId13" imgW="403250" imgH="226771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09709" y="6088365"/>
                          <a:ext cx="372685" cy="2215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2" name="Text Box 47">
              <a:extLst>
                <a:ext uri="{FF2B5EF4-FFF2-40B4-BE49-F238E27FC236}">
                  <a16:creationId xmlns:a16="http://schemas.microsoft.com/office/drawing/2014/main" id="{DBCBD3D3-0A79-49E0-BAD0-8541EDF0AF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5081" y="6012248"/>
              <a:ext cx="1489099" cy="35069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зона возможного лесного пожара</a:t>
              </a:r>
            </a:p>
          </p:txBody>
        </p:sp>
        <p:sp>
          <p:nvSpPr>
            <p:cNvPr id="113" name="Rectangle 200">
              <a:extLst>
                <a:ext uri="{FF2B5EF4-FFF2-40B4-BE49-F238E27FC236}">
                  <a16:creationId xmlns:a16="http://schemas.microsoft.com/office/drawing/2014/main" id="{8A678E0C-39BF-4DA3-95AC-6585282752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8366" y="6511241"/>
              <a:ext cx="595968" cy="230045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>
              <a:prstShdw prst="shdw17" dist="17961" dir="2700000">
                <a:srgbClr val="999999"/>
              </a:prst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п. Гайдук </a:t>
              </a:r>
            </a:p>
          </p:txBody>
        </p:sp>
        <p:sp>
          <p:nvSpPr>
            <p:cNvPr id="114" name="Text Box 47">
              <a:extLst>
                <a:ext uri="{FF2B5EF4-FFF2-40B4-BE49-F238E27FC236}">
                  <a16:creationId xmlns:a16="http://schemas.microsoft.com/office/drawing/2014/main" id="{6BEF7103-0DD9-4E52-A13E-2B3DCCAB7D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40006" y="6399603"/>
              <a:ext cx="1339697" cy="46149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населенный пункт, попадающий в зону лесного пожара</a:t>
              </a:r>
            </a:p>
          </p:txBody>
        </p:sp>
      </p:grpSp>
      <p:sp>
        <p:nvSpPr>
          <p:cNvPr id="120" name="Oval 110">
            <a:extLst>
              <a:ext uri="{FF2B5EF4-FFF2-40B4-BE49-F238E27FC236}">
                <a16:creationId xmlns:a16="http://schemas.microsoft.com/office/drawing/2014/main" id="{A5AD1FB7-3966-453C-87E4-A1841E28C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909" y="5160782"/>
            <a:ext cx="215900" cy="215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8826" tIns="39412" rIns="78826" bIns="39412" anchor="ctr"/>
          <a:lstStyle>
            <a:lvl1pPr defTabSz="788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charset="0"/>
              </a:rPr>
              <a:t>Т</a:t>
            </a:r>
          </a:p>
        </p:txBody>
      </p:sp>
    </p:spTree>
    <p:extLst>
      <p:ext uri="{BB962C8B-B14F-4D97-AF65-F5344CB8AC3E}">
        <p14:creationId xmlns:p14="http://schemas.microsoft.com/office/powerpoint/2010/main" val="94294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Туапсински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7850"/>
            <a:ext cx="9144000" cy="628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Line 5"/>
          <p:cNvSpPr>
            <a:spLocks noChangeShapeType="1"/>
          </p:cNvSpPr>
          <p:nvPr/>
        </p:nvSpPr>
        <p:spPr bwMode="auto">
          <a:xfrm>
            <a:off x="1893888" y="-11525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16" name="Line 6"/>
          <p:cNvSpPr>
            <a:spLocks noChangeShapeType="1"/>
          </p:cNvSpPr>
          <p:nvPr/>
        </p:nvSpPr>
        <p:spPr bwMode="auto">
          <a:xfrm>
            <a:off x="1893888" y="-579439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13317" name="Group 397"/>
          <p:cNvGrpSpPr>
            <a:grpSpLocks/>
          </p:cNvGrpSpPr>
          <p:nvPr/>
        </p:nvGrpSpPr>
        <p:grpSpPr bwMode="auto">
          <a:xfrm>
            <a:off x="4427540" y="5949951"/>
            <a:ext cx="257175" cy="233363"/>
            <a:chOff x="578" y="-479"/>
            <a:chExt cx="226" cy="206"/>
          </a:xfrm>
        </p:grpSpPr>
        <p:grpSp>
          <p:nvGrpSpPr>
            <p:cNvPr id="13525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528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29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30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31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526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527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18" name="Group 397"/>
          <p:cNvGrpSpPr>
            <a:grpSpLocks/>
          </p:cNvGrpSpPr>
          <p:nvPr/>
        </p:nvGrpSpPr>
        <p:grpSpPr bwMode="auto">
          <a:xfrm>
            <a:off x="4643440" y="5805488"/>
            <a:ext cx="257175" cy="233363"/>
            <a:chOff x="578" y="-479"/>
            <a:chExt cx="226" cy="206"/>
          </a:xfrm>
        </p:grpSpPr>
        <p:grpSp>
          <p:nvGrpSpPr>
            <p:cNvPr id="13518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521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22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23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24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519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520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19" name="Group 397"/>
          <p:cNvGrpSpPr>
            <a:grpSpLocks/>
          </p:cNvGrpSpPr>
          <p:nvPr/>
        </p:nvGrpSpPr>
        <p:grpSpPr bwMode="auto">
          <a:xfrm>
            <a:off x="4356102" y="5734051"/>
            <a:ext cx="257175" cy="233363"/>
            <a:chOff x="578" y="-479"/>
            <a:chExt cx="226" cy="206"/>
          </a:xfrm>
        </p:grpSpPr>
        <p:grpSp>
          <p:nvGrpSpPr>
            <p:cNvPr id="13511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514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15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16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17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512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513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20" name="Group 397"/>
          <p:cNvGrpSpPr>
            <a:grpSpLocks/>
          </p:cNvGrpSpPr>
          <p:nvPr/>
        </p:nvGrpSpPr>
        <p:grpSpPr bwMode="auto">
          <a:xfrm>
            <a:off x="1547815" y="3068637"/>
            <a:ext cx="257175" cy="233363"/>
            <a:chOff x="578" y="-479"/>
            <a:chExt cx="226" cy="206"/>
          </a:xfrm>
        </p:grpSpPr>
        <p:grpSp>
          <p:nvGrpSpPr>
            <p:cNvPr id="13504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507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08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09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10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505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506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21" name="Group 397"/>
          <p:cNvGrpSpPr>
            <a:grpSpLocks/>
          </p:cNvGrpSpPr>
          <p:nvPr/>
        </p:nvGrpSpPr>
        <p:grpSpPr bwMode="auto">
          <a:xfrm>
            <a:off x="2700340" y="3789363"/>
            <a:ext cx="257175" cy="233363"/>
            <a:chOff x="578" y="-479"/>
            <a:chExt cx="226" cy="206"/>
          </a:xfrm>
        </p:grpSpPr>
        <p:grpSp>
          <p:nvGrpSpPr>
            <p:cNvPr id="13497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500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01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02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03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498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499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22" name="Group 397"/>
          <p:cNvGrpSpPr>
            <a:grpSpLocks/>
          </p:cNvGrpSpPr>
          <p:nvPr/>
        </p:nvGrpSpPr>
        <p:grpSpPr bwMode="auto">
          <a:xfrm>
            <a:off x="6084890" y="3068637"/>
            <a:ext cx="257175" cy="233363"/>
            <a:chOff x="578" y="-479"/>
            <a:chExt cx="226" cy="206"/>
          </a:xfrm>
        </p:grpSpPr>
        <p:grpSp>
          <p:nvGrpSpPr>
            <p:cNvPr id="13490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493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94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95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96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491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492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23" name="Group 397"/>
          <p:cNvGrpSpPr>
            <a:grpSpLocks/>
          </p:cNvGrpSpPr>
          <p:nvPr/>
        </p:nvGrpSpPr>
        <p:grpSpPr bwMode="auto">
          <a:xfrm>
            <a:off x="4067177" y="5157788"/>
            <a:ext cx="257175" cy="233363"/>
            <a:chOff x="578" y="-479"/>
            <a:chExt cx="226" cy="206"/>
          </a:xfrm>
        </p:grpSpPr>
        <p:grpSp>
          <p:nvGrpSpPr>
            <p:cNvPr id="13483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486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7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8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9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484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485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24" name="Group 397"/>
          <p:cNvGrpSpPr>
            <a:grpSpLocks/>
          </p:cNvGrpSpPr>
          <p:nvPr/>
        </p:nvGrpSpPr>
        <p:grpSpPr bwMode="auto">
          <a:xfrm>
            <a:off x="5292727" y="2636837"/>
            <a:ext cx="257175" cy="233363"/>
            <a:chOff x="578" y="-479"/>
            <a:chExt cx="226" cy="206"/>
          </a:xfrm>
        </p:grpSpPr>
        <p:grpSp>
          <p:nvGrpSpPr>
            <p:cNvPr id="13476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479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0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1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2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477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478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sp>
        <p:nvSpPr>
          <p:cNvPr id="13325" name="Freeform 78"/>
          <p:cNvSpPr>
            <a:spLocks/>
          </p:cNvSpPr>
          <p:nvPr/>
        </p:nvSpPr>
        <p:spPr bwMode="auto">
          <a:xfrm>
            <a:off x="1116013" y="1196976"/>
            <a:ext cx="6203950" cy="4911725"/>
          </a:xfrm>
          <a:custGeom>
            <a:avLst/>
            <a:gdLst>
              <a:gd name="T0" fmla="*/ 2147483647 w 3908"/>
              <a:gd name="T1" fmla="*/ 2147483647 h 3094"/>
              <a:gd name="T2" fmla="*/ 2147483647 w 3908"/>
              <a:gd name="T3" fmla="*/ 2147483647 h 3094"/>
              <a:gd name="T4" fmla="*/ 2147483647 w 3908"/>
              <a:gd name="T5" fmla="*/ 2147483647 h 3094"/>
              <a:gd name="T6" fmla="*/ 2147483647 w 3908"/>
              <a:gd name="T7" fmla="*/ 0 h 3094"/>
              <a:gd name="T8" fmla="*/ 2147483647 w 3908"/>
              <a:gd name="T9" fmla="*/ 2147483647 h 3094"/>
              <a:gd name="T10" fmla="*/ 2147483647 w 3908"/>
              <a:gd name="T11" fmla="*/ 2147483647 h 3094"/>
              <a:gd name="T12" fmla="*/ 2147483647 w 3908"/>
              <a:gd name="T13" fmla="*/ 2147483647 h 3094"/>
              <a:gd name="T14" fmla="*/ 2147483647 w 3908"/>
              <a:gd name="T15" fmla="*/ 2147483647 h 3094"/>
              <a:gd name="T16" fmla="*/ 2147483647 w 3908"/>
              <a:gd name="T17" fmla="*/ 2147483647 h 3094"/>
              <a:gd name="T18" fmla="*/ 2147483647 w 3908"/>
              <a:gd name="T19" fmla="*/ 2147483647 h 3094"/>
              <a:gd name="T20" fmla="*/ 2147483647 w 3908"/>
              <a:gd name="T21" fmla="*/ 2147483647 h 3094"/>
              <a:gd name="T22" fmla="*/ 2147483647 w 3908"/>
              <a:gd name="T23" fmla="*/ 2147483647 h 3094"/>
              <a:gd name="T24" fmla="*/ 2147483647 w 3908"/>
              <a:gd name="T25" fmla="*/ 2147483647 h 3094"/>
              <a:gd name="T26" fmla="*/ 2147483647 w 3908"/>
              <a:gd name="T27" fmla="*/ 2147483647 h 3094"/>
              <a:gd name="T28" fmla="*/ 2147483647 w 3908"/>
              <a:gd name="T29" fmla="*/ 2147483647 h 3094"/>
              <a:gd name="T30" fmla="*/ 2147483647 w 3908"/>
              <a:gd name="T31" fmla="*/ 2147483647 h 3094"/>
              <a:gd name="T32" fmla="*/ 2147483647 w 3908"/>
              <a:gd name="T33" fmla="*/ 2147483647 h 3094"/>
              <a:gd name="T34" fmla="*/ 2147483647 w 3908"/>
              <a:gd name="T35" fmla="*/ 2147483647 h 3094"/>
              <a:gd name="T36" fmla="*/ 2147483647 w 3908"/>
              <a:gd name="T37" fmla="*/ 2147483647 h 3094"/>
              <a:gd name="T38" fmla="*/ 2147483647 w 3908"/>
              <a:gd name="T39" fmla="*/ 2147483647 h 3094"/>
              <a:gd name="T40" fmla="*/ 2147483647 w 3908"/>
              <a:gd name="T41" fmla="*/ 2147483647 h 3094"/>
              <a:gd name="T42" fmla="*/ 2147483647 w 3908"/>
              <a:gd name="T43" fmla="*/ 2147483647 h 309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908"/>
              <a:gd name="T67" fmla="*/ 0 h 3094"/>
              <a:gd name="T68" fmla="*/ 3908 w 3908"/>
              <a:gd name="T69" fmla="*/ 3094 h 309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908" h="3094">
                <a:moveTo>
                  <a:pt x="609" y="1524"/>
                </a:moveTo>
                <a:cubicBezTo>
                  <a:pt x="496" y="1320"/>
                  <a:pt x="114" y="1473"/>
                  <a:pt x="57" y="1272"/>
                </a:cubicBezTo>
                <a:cubicBezTo>
                  <a:pt x="0" y="1071"/>
                  <a:pt x="157" y="530"/>
                  <a:pt x="267" y="318"/>
                </a:cubicBezTo>
                <a:cubicBezTo>
                  <a:pt x="395" y="327"/>
                  <a:pt x="632" y="50"/>
                  <a:pt x="717" y="0"/>
                </a:cubicBezTo>
                <a:cubicBezTo>
                  <a:pt x="857" y="4"/>
                  <a:pt x="979" y="197"/>
                  <a:pt x="1119" y="228"/>
                </a:cubicBezTo>
                <a:cubicBezTo>
                  <a:pt x="1263" y="323"/>
                  <a:pt x="1153" y="612"/>
                  <a:pt x="1317" y="792"/>
                </a:cubicBezTo>
                <a:cubicBezTo>
                  <a:pt x="1437" y="907"/>
                  <a:pt x="1688" y="923"/>
                  <a:pt x="1839" y="918"/>
                </a:cubicBezTo>
                <a:cubicBezTo>
                  <a:pt x="1990" y="913"/>
                  <a:pt x="2122" y="823"/>
                  <a:pt x="2223" y="762"/>
                </a:cubicBezTo>
                <a:cubicBezTo>
                  <a:pt x="2423" y="770"/>
                  <a:pt x="2342" y="574"/>
                  <a:pt x="2445" y="552"/>
                </a:cubicBezTo>
                <a:cubicBezTo>
                  <a:pt x="2548" y="530"/>
                  <a:pt x="2673" y="556"/>
                  <a:pt x="2841" y="630"/>
                </a:cubicBezTo>
                <a:cubicBezTo>
                  <a:pt x="3009" y="704"/>
                  <a:pt x="3300" y="815"/>
                  <a:pt x="3453" y="996"/>
                </a:cubicBezTo>
                <a:cubicBezTo>
                  <a:pt x="3557" y="1115"/>
                  <a:pt x="3731" y="1584"/>
                  <a:pt x="3759" y="1716"/>
                </a:cubicBezTo>
                <a:cubicBezTo>
                  <a:pt x="3908" y="1819"/>
                  <a:pt x="3854" y="2102"/>
                  <a:pt x="3783" y="2202"/>
                </a:cubicBezTo>
                <a:cubicBezTo>
                  <a:pt x="3778" y="2310"/>
                  <a:pt x="3764" y="2266"/>
                  <a:pt x="3729" y="2364"/>
                </a:cubicBezTo>
                <a:cubicBezTo>
                  <a:pt x="3837" y="2475"/>
                  <a:pt x="3646" y="2767"/>
                  <a:pt x="3573" y="2790"/>
                </a:cubicBezTo>
                <a:cubicBezTo>
                  <a:pt x="3511" y="2902"/>
                  <a:pt x="3442" y="3020"/>
                  <a:pt x="3357" y="3036"/>
                </a:cubicBezTo>
                <a:cubicBezTo>
                  <a:pt x="3266" y="3094"/>
                  <a:pt x="3172" y="2853"/>
                  <a:pt x="3063" y="2886"/>
                </a:cubicBezTo>
                <a:cubicBezTo>
                  <a:pt x="2777" y="2847"/>
                  <a:pt x="2359" y="2730"/>
                  <a:pt x="2085" y="2718"/>
                </a:cubicBezTo>
                <a:cubicBezTo>
                  <a:pt x="1929" y="2711"/>
                  <a:pt x="2191" y="2190"/>
                  <a:pt x="2050" y="2141"/>
                </a:cubicBezTo>
                <a:cubicBezTo>
                  <a:pt x="1815" y="2072"/>
                  <a:pt x="1881" y="2528"/>
                  <a:pt x="1647" y="2478"/>
                </a:cubicBezTo>
                <a:cubicBezTo>
                  <a:pt x="1101" y="2244"/>
                  <a:pt x="1348" y="2420"/>
                  <a:pt x="993" y="2040"/>
                </a:cubicBezTo>
                <a:cubicBezTo>
                  <a:pt x="955" y="1983"/>
                  <a:pt x="683" y="1518"/>
                  <a:pt x="609" y="1524"/>
                </a:cubicBezTo>
                <a:close/>
              </a:path>
            </a:pathLst>
          </a:custGeom>
          <a:solidFill>
            <a:srgbClr val="FF0000">
              <a:alpha val="32941"/>
            </a:srgbClr>
          </a:solidFill>
          <a:ln w="0">
            <a:solidFill>
              <a:srgbClr val="ED2B2B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326" name="AutoShape 98"/>
          <p:cNvSpPr>
            <a:spLocks noChangeArrowheads="1"/>
          </p:cNvSpPr>
          <p:nvPr/>
        </p:nvSpPr>
        <p:spPr bwMode="auto">
          <a:xfrm>
            <a:off x="2339975" y="2997202"/>
            <a:ext cx="1296988" cy="313849"/>
          </a:xfrm>
          <a:prstGeom prst="wedgeRectCallout">
            <a:avLst>
              <a:gd name="adj1" fmla="val -12667"/>
              <a:gd name="adj2" fmla="val 449505"/>
            </a:avLst>
          </a:prstGeom>
          <a:solidFill>
            <a:srgbClr val="969696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Тип покрытия - асфальт,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Протяженность – 100 км.</a:t>
            </a:r>
            <a:endParaRPr lang="ru-RU" altLang="ru-RU" sz="600">
              <a:latin typeface="Arial" charset="0"/>
            </a:endParaRPr>
          </a:p>
        </p:txBody>
      </p:sp>
      <p:sp>
        <p:nvSpPr>
          <p:cNvPr id="13327" name="Rectangle 99"/>
          <p:cNvSpPr>
            <a:spLocks noChangeArrowheads="1"/>
          </p:cNvSpPr>
          <p:nvPr/>
        </p:nvSpPr>
        <p:spPr bwMode="auto">
          <a:xfrm rot="3454736">
            <a:off x="3888582" y="5480844"/>
            <a:ext cx="142875" cy="71438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3328" name="AutoShape 101"/>
          <p:cNvSpPr>
            <a:spLocks noChangeArrowheads="1"/>
          </p:cNvSpPr>
          <p:nvPr/>
        </p:nvSpPr>
        <p:spPr bwMode="auto">
          <a:xfrm>
            <a:off x="3779838" y="2997202"/>
            <a:ext cx="1225550" cy="313849"/>
          </a:xfrm>
          <a:prstGeom prst="wedgeRectCallout">
            <a:avLst>
              <a:gd name="adj1" fmla="val -56606"/>
              <a:gd name="adj2" fmla="val 325741"/>
            </a:avLst>
          </a:prstGeom>
          <a:solidFill>
            <a:srgbClr val="969696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Тип покрытия - асфальт,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Протяженность – 3,8 км.</a:t>
            </a:r>
            <a:endParaRPr lang="ru-RU" altLang="ru-RU" sz="600">
              <a:latin typeface="Arial" charset="0"/>
            </a:endParaRPr>
          </a:p>
        </p:txBody>
      </p:sp>
      <p:sp>
        <p:nvSpPr>
          <p:cNvPr id="13329" name="Line 102"/>
          <p:cNvSpPr>
            <a:spLocks noChangeShapeType="1"/>
          </p:cNvSpPr>
          <p:nvPr/>
        </p:nvSpPr>
        <p:spPr bwMode="auto">
          <a:xfrm>
            <a:off x="1619250" y="3500437"/>
            <a:ext cx="2520950" cy="2305051"/>
          </a:xfrm>
          <a:prstGeom prst="line">
            <a:avLst/>
          </a:prstGeom>
          <a:noFill/>
          <a:ln w="38100">
            <a:solidFill>
              <a:srgbClr val="3D7F4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7933" tIns="63967" rIns="127933" bIns="63967">
            <a:spAutoFit/>
          </a:bodyPr>
          <a:lstStyle/>
          <a:p>
            <a:endParaRPr lang="ru-RU"/>
          </a:p>
        </p:txBody>
      </p:sp>
      <p:sp>
        <p:nvSpPr>
          <p:cNvPr id="13332" name="AutoShape 105"/>
          <p:cNvSpPr>
            <a:spLocks noChangeArrowheads="1"/>
          </p:cNvSpPr>
          <p:nvPr/>
        </p:nvSpPr>
        <p:spPr bwMode="auto">
          <a:xfrm>
            <a:off x="5003800" y="5589590"/>
            <a:ext cx="1225550" cy="313849"/>
          </a:xfrm>
          <a:prstGeom prst="wedgeRectCallout">
            <a:avLst>
              <a:gd name="adj1" fmla="val -30181"/>
              <a:gd name="adj2" fmla="val -226731"/>
            </a:avLst>
          </a:prstGeom>
          <a:solidFill>
            <a:srgbClr val="969696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Тип покрытия - асфальт,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Протяженность – 60 км.</a:t>
            </a:r>
            <a:endParaRPr lang="ru-RU" altLang="ru-RU" sz="600">
              <a:latin typeface="Arial" charset="0"/>
            </a:endParaRPr>
          </a:p>
        </p:txBody>
      </p:sp>
      <p:sp>
        <p:nvSpPr>
          <p:cNvPr id="13333" name="AutoShape 106"/>
          <p:cNvSpPr>
            <a:spLocks noChangeArrowheads="1"/>
          </p:cNvSpPr>
          <p:nvPr/>
        </p:nvSpPr>
        <p:spPr bwMode="auto">
          <a:xfrm>
            <a:off x="3995738" y="3933826"/>
            <a:ext cx="1225550" cy="313849"/>
          </a:xfrm>
          <a:prstGeom prst="wedgeRectCallout">
            <a:avLst>
              <a:gd name="adj1" fmla="val -69819"/>
              <a:gd name="adj2" fmla="val 275245"/>
            </a:avLst>
          </a:prstGeom>
          <a:solidFill>
            <a:srgbClr val="969696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Тип покрытия - асфальт,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Протяженность – 40 км.</a:t>
            </a:r>
            <a:endParaRPr lang="ru-RU" altLang="ru-RU" sz="600">
              <a:latin typeface="Arial" charset="0"/>
            </a:endParaRPr>
          </a:p>
        </p:txBody>
      </p:sp>
      <p:sp>
        <p:nvSpPr>
          <p:cNvPr id="13334" name="AutoShape 108"/>
          <p:cNvSpPr>
            <a:spLocks noChangeArrowheads="1"/>
          </p:cNvSpPr>
          <p:nvPr/>
        </p:nvSpPr>
        <p:spPr bwMode="auto">
          <a:xfrm>
            <a:off x="7308852" y="4292602"/>
            <a:ext cx="1368425" cy="313849"/>
          </a:xfrm>
          <a:prstGeom prst="wedgeRectCallout">
            <a:avLst>
              <a:gd name="adj1" fmla="val -121926"/>
              <a:gd name="adj2" fmla="val 315843"/>
            </a:avLst>
          </a:prstGeom>
          <a:solidFill>
            <a:srgbClr val="00FFFF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Место забора на 2 ПА,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 время заправки 10 минут.</a:t>
            </a:r>
            <a:endParaRPr lang="ru-RU" altLang="ru-RU" sz="600">
              <a:latin typeface="Arial" charset="0"/>
            </a:endParaRPr>
          </a:p>
        </p:txBody>
      </p:sp>
      <p:graphicFrame>
        <p:nvGraphicFramePr>
          <p:cNvPr id="13392" name="Object 381"/>
          <p:cNvGraphicFramePr>
            <a:graphicFrameLocks noChangeAspect="1"/>
          </p:cNvGraphicFramePr>
          <p:nvPr/>
        </p:nvGraphicFramePr>
        <p:xfrm>
          <a:off x="4643438" y="6237288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93" name="Clip" r:id="rId5" imgW="403250" imgH="226771" progId="MS_ClipArt_Gallery.2">
                  <p:embed/>
                </p:oleObj>
              </mc:Choice>
              <mc:Fallback>
                <p:oleObj name="Clip" r:id="rId5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6237288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93" name="AutoShape 107"/>
          <p:cNvSpPr>
            <a:spLocks noChangeArrowheads="1"/>
          </p:cNvSpPr>
          <p:nvPr/>
        </p:nvSpPr>
        <p:spPr bwMode="auto">
          <a:xfrm>
            <a:off x="5508627" y="3573465"/>
            <a:ext cx="1368425" cy="313849"/>
          </a:xfrm>
          <a:prstGeom prst="wedgeRectCallout">
            <a:avLst>
              <a:gd name="adj1" fmla="val -43620"/>
              <a:gd name="adj2" fmla="val 401486"/>
            </a:avLst>
          </a:prstGeom>
          <a:solidFill>
            <a:srgbClr val="00FFFF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Место забора на 2 ПА,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 время заправки 10 минут.</a:t>
            </a:r>
            <a:endParaRPr lang="ru-RU" altLang="ru-RU" sz="600">
              <a:latin typeface="Arial" charset="0"/>
            </a:endParaRPr>
          </a:p>
        </p:txBody>
      </p:sp>
      <p:graphicFrame>
        <p:nvGraphicFramePr>
          <p:cNvPr id="13394" name="Object 3"/>
          <p:cNvGraphicFramePr>
            <a:graphicFrameLocks noChangeAspect="1"/>
          </p:cNvGraphicFramePr>
          <p:nvPr/>
        </p:nvGraphicFramePr>
        <p:xfrm>
          <a:off x="3276601" y="4868863"/>
          <a:ext cx="360363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94" name="Clip" r:id="rId7" imgW="403250" imgH="226771" progId="MS_ClipArt_Gallery.2">
                  <p:embed/>
                </p:oleObj>
              </mc:Choice>
              <mc:Fallback>
                <p:oleObj name="Clip" r:id="rId7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1" y="4868863"/>
                        <a:ext cx="360363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5" name="Object 383"/>
          <p:cNvGraphicFramePr>
            <a:graphicFrameLocks noChangeAspect="1"/>
          </p:cNvGraphicFramePr>
          <p:nvPr/>
        </p:nvGraphicFramePr>
        <p:xfrm>
          <a:off x="900115" y="2852739"/>
          <a:ext cx="358775" cy="201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95" name="Clip" r:id="rId8" imgW="403250" imgH="226771" progId="MS_ClipArt_Gallery.2">
                  <p:embed/>
                </p:oleObj>
              </mc:Choice>
              <mc:Fallback>
                <p:oleObj name="Clip" r:id="rId8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5" y="2852739"/>
                        <a:ext cx="358775" cy="201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6" name="Object 174"/>
          <p:cNvGraphicFramePr>
            <a:graphicFrameLocks noChangeAspect="1"/>
          </p:cNvGraphicFramePr>
          <p:nvPr/>
        </p:nvGraphicFramePr>
        <p:xfrm>
          <a:off x="2916240" y="4581526"/>
          <a:ext cx="288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96" name="Clip" r:id="rId9" imgW="403250" imgH="226771" progId="MS_ClipArt_Gallery.2">
                  <p:embed/>
                </p:oleObj>
              </mc:Choice>
              <mc:Fallback>
                <p:oleObj name="Clip" r:id="rId9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40" y="4581526"/>
                        <a:ext cx="288925" cy="161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7" name="Object 175"/>
          <p:cNvGraphicFramePr>
            <a:graphicFrameLocks noChangeAspect="1"/>
          </p:cNvGraphicFramePr>
          <p:nvPr/>
        </p:nvGraphicFramePr>
        <p:xfrm>
          <a:off x="3419475" y="3429001"/>
          <a:ext cx="433388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97" name="Clip" r:id="rId10" imgW="403250" imgH="226771" progId="MS_ClipArt_Gallery.2">
                  <p:embed/>
                </p:oleObj>
              </mc:Choice>
              <mc:Fallback>
                <p:oleObj name="Clip" r:id="rId10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3429001"/>
                        <a:ext cx="433388" cy="244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8" name="Object 176"/>
          <p:cNvGraphicFramePr>
            <a:graphicFrameLocks noChangeAspect="1"/>
          </p:cNvGraphicFramePr>
          <p:nvPr/>
        </p:nvGraphicFramePr>
        <p:xfrm>
          <a:off x="3563940" y="2646363"/>
          <a:ext cx="288925" cy="163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98" name="Clip" r:id="rId11" imgW="403250" imgH="226771" progId="MS_ClipArt_Gallery.2">
                  <p:embed/>
                </p:oleObj>
              </mc:Choice>
              <mc:Fallback>
                <p:oleObj name="Clip" r:id="rId11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40" y="2646363"/>
                        <a:ext cx="288925" cy="163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9" name="Object 177"/>
          <p:cNvGraphicFramePr>
            <a:graphicFrameLocks noChangeAspect="1"/>
          </p:cNvGraphicFramePr>
          <p:nvPr/>
        </p:nvGraphicFramePr>
        <p:xfrm>
          <a:off x="2843213" y="1773239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99" name="Clip" r:id="rId12" imgW="403250" imgH="226771" progId="MS_ClipArt_Gallery.2">
                  <p:embed/>
                </p:oleObj>
              </mc:Choice>
              <mc:Fallback>
                <p:oleObj name="Clip" r:id="rId12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1773239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00" name="Object 178"/>
          <p:cNvGraphicFramePr>
            <a:graphicFrameLocks noChangeAspect="1"/>
          </p:cNvGraphicFramePr>
          <p:nvPr/>
        </p:nvGraphicFramePr>
        <p:xfrm>
          <a:off x="1476375" y="1844676"/>
          <a:ext cx="433388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00" name="Clip" r:id="rId13" imgW="403250" imgH="226771" progId="MS_ClipArt_Gallery.2">
                  <p:embed/>
                </p:oleObj>
              </mc:Choice>
              <mc:Fallback>
                <p:oleObj name="Clip" r:id="rId13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1844676"/>
                        <a:ext cx="433388" cy="244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01" name="Freeform 169"/>
          <p:cNvSpPr>
            <a:spLocks/>
          </p:cNvSpPr>
          <p:nvPr/>
        </p:nvSpPr>
        <p:spPr bwMode="auto">
          <a:xfrm>
            <a:off x="107952" y="2852739"/>
            <a:ext cx="4537075" cy="3887787"/>
          </a:xfrm>
          <a:custGeom>
            <a:avLst/>
            <a:gdLst>
              <a:gd name="T0" fmla="*/ 2147483647 w 2949"/>
              <a:gd name="T1" fmla="*/ 2147483647 h 2450"/>
              <a:gd name="T2" fmla="*/ 2147483647 w 2949"/>
              <a:gd name="T3" fmla="*/ 2147483647 h 2450"/>
              <a:gd name="T4" fmla="*/ 2147483647 w 2949"/>
              <a:gd name="T5" fmla="*/ 2147483647 h 2450"/>
              <a:gd name="T6" fmla="*/ 2147483647 w 2949"/>
              <a:gd name="T7" fmla="*/ 2147483647 h 2450"/>
              <a:gd name="T8" fmla="*/ 2147483647 w 2949"/>
              <a:gd name="T9" fmla="*/ 2147483647 h 2450"/>
              <a:gd name="T10" fmla="*/ 2147483647 w 2949"/>
              <a:gd name="T11" fmla="*/ 2147483647 h 2450"/>
              <a:gd name="T12" fmla="*/ 2147483647 w 2949"/>
              <a:gd name="T13" fmla="*/ 2147483647 h 2450"/>
              <a:gd name="T14" fmla="*/ 2147483647 w 2949"/>
              <a:gd name="T15" fmla="*/ 2147483647 h 2450"/>
              <a:gd name="T16" fmla="*/ 2147483647 w 2949"/>
              <a:gd name="T17" fmla="*/ 2147483647 h 2450"/>
              <a:gd name="T18" fmla="*/ 2147483647 w 2949"/>
              <a:gd name="T19" fmla="*/ 2147483647 h 2450"/>
              <a:gd name="T20" fmla="*/ 2147483647 w 2949"/>
              <a:gd name="T21" fmla="*/ 2147483647 h 2450"/>
              <a:gd name="T22" fmla="*/ 2147483647 w 2949"/>
              <a:gd name="T23" fmla="*/ 2147483647 h 2450"/>
              <a:gd name="T24" fmla="*/ 2147483647 w 2949"/>
              <a:gd name="T25" fmla="*/ 2147483647 h 2450"/>
              <a:gd name="T26" fmla="*/ 2147483647 w 2949"/>
              <a:gd name="T27" fmla="*/ 2147483647 h 2450"/>
              <a:gd name="T28" fmla="*/ 2147483647 w 2949"/>
              <a:gd name="T29" fmla="*/ 2147483647 h 2450"/>
              <a:gd name="T30" fmla="*/ 2147483647 w 2949"/>
              <a:gd name="T31" fmla="*/ 2147483647 h 2450"/>
              <a:gd name="T32" fmla="*/ 2147483647 w 2949"/>
              <a:gd name="T33" fmla="*/ 2147483647 h 2450"/>
              <a:gd name="T34" fmla="*/ 2147483647 w 2949"/>
              <a:gd name="T35" fmla="*/ 2147483647 h 2450"/>
              <a:gd name="T36" fmla="*/ 2147483647 w 2949"/>
              <a:gd name="T37" fmla="*/ 2147483647 h 2450"/>
              <a:gd name="T38" fmla="*/ 2147483647 w 2949"/>
              <a:gd name="T39" fmla="*/ 2147483647 h 2450"/>
              <a:gd name="T40" fmla="*/ 2147483647 w 2949"/>
              <a:gd name="T41" fmla="*/ 2147483647 h 2450"/>
              <a:gd name="T42" fmla="*/ 2147483647 w 2949"/>
              <a:gd name="T43" fmla="*/ 2147483647 h 2450"/>
              <a:gd name="T44" fmla="*/ 2147483647 w 2949"/>
              <a:gd name="T45" fmla="*/ 2147483647 h 2450"/>
              <a:gd name="T46" fmla="*/ 2147483647 w 2949"/>
              <a:gd name="T47" fmla="*/ 2147483647 h 2450"/>
              <a:gd name="T48" fmla="*/ 2147483647 w 2949"/>
              <a:gd name="T49" fmla="*/ 2147483647 h 2450"/>
              <a:gd name="T50" fmla="*/ 2147483647 w 2949"/>
              <a:gd name="T51" fmla="*/ 2147483647 h 2450"/>
              <a:gd name="T52" fmla="*/ 2147483647 w 2949"/>
              <a:gd name="T53" fmla="*/ 2147483647 h 2450"/>
              <a:gd name="T54" fmla="*/ 2147483647 w 2949"/>
              <a:gd name="T55" fmla="*/ 2147483647 h 2450"/>
              <a:gd name="T56" fmla="*/ 2147483647 w 2949"/>
              <a:gd name="T57" fmla="*/ 2147483647 h 2450"/>
              <a:gd name="T58" fmla="*/ 2147483647 w 2949"/>
              <a:gd name="T59" fmla="*/ 2147483647 h 2450"/>
              <a:gd name="T60" fmla="*/ 2147483647 w 2949"/>
              <a:gd name="T61" fmla="*/ 2147483647 h 2450"/>
              <a:gd name="T62" fmla="*/ 2147483647 w 2949"/>
              <a:gd name="T63" fmla="*/ 2147483647 h 2450"/>
              <a:gd name="T64" fmla="*/ 2147483647 w 2949"/>
              <a:gd name="T65" fmla="*/ 2147483647 h 2450"/>
              <a:gd name="T66" fmla="*/ 2147483647 w 2949"/>
              <a:gd name="T67" fmla="*/ 2147483647 h 2450"/>
              <a:gd name="T68" fmla="*/ 2147483647 w 2949"/>
              <a:gd name="T69" fmla="*/ 2147483647 h 2450"/>
              <a:gd name="T70" fmla="*/ 2147483647 w 2949"/>
              <a:gd name="T71" fmla="*/ 2147483647 h 2450"/>
              <a:gd name="T72" fmla="*/ 2147483647 w 2949"/>
              <a:gd name="T73" fmla="*/ 2147483647 h 2450"/>
              <a:gd name="T74" fmla="*/ 2147483647 w 2949"/>
              <a:gd name="T75" fmla="*/ 2147483647 h 2450"/>
              <a:gd name="T76" fmla="*/ 2147483647 w 2949"/>
              <a:gd name="T77" fmla="*/ 2147483647 h 2450"/>
              <a:gd name="T78" fmla="*/ 2147483647 w 2949"/>
              <a:gd name="T79" fmla="*/ 2147483647 h 2450"/>
              <a:gd name="T80" fmla="*/ 2147483647 w 2949"/>
              <a:gd name="T81" fmla="*/ 2147483647 h 2450"/>
              <a:gd name="T82" fmla="*/ 0 w 2949"/>
              <a:gd name="T83" fmla="*/ 0 h 2450"/>
              <a:gd name="T84" fmla="*/ 2147483647 w 2949"/>
              <a:gd name="T85" fmla="*/ 2147483647 h 245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949"/>
              <a:gd name="T130" fmla="*/ 0 h 2450"/>
              <a:gd name="T131" fmla="*/ 2949 w 2949"/>
              <a:gd name="T132" fmla="*/ 2450 h 245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949" h="2450">
                <a:moveTo>
                  <a:pt x="136" y="91"/>
                </a:moveTo>
                <a:lnTo>
                  <a:pt x="273" y="137"/>
                </a:lnTo>
                <a:lnTo>
                  <a:pt x="409" y="182"/>
                </a:lnTo>
                <a:lnTo>
                  <a:pt x="545" y="273"/>
                </a:lnTo>
                <a:lnTo>
                  <a:pt x="590" y="363"/>
                </a:lnTo>
                <a:lnTo>
                  <a:pt x="862" y="409"/>
                </a:lnTo>
                <a:lnTo>
                  <a:pt x="1134" y="545"/>
                </a:lnTo>
                <a:lnTo>
                  <a:pt x="1225" y="681"/>
                </a:lnTo>
                <a:lnTo>
                  <a:pt x="1316" y="772"/>
                </a:lnTo>
                <a:lnTo>
                  <a:pt x="1497" y="862"/>
                </a:lnTo>
                <a:lnTo>
                  <a:pt x="1543" y="953"/>
                </a:lnTo>
                <a:lnTo>
                  <a:pt x="1679" y="1180"/>
                </a:lnTo>
                <a:lnTo>
                  <a:pt x="1769" y="1361"/>
                </a:lnTo>
                <a:lnTo>
                  <a:pt x="2042" y="1452"/>
                </a:lnTo>
                <a:lnTo>
                  <a:pt x="2223" y="1588"/>
                </a:lnTo>
                <a:lnTo>
                  <a:pt x="2314" y="1724"/>
                </a:lnTo>
                <a:lnTo>
                  <a:pt x="2404" y="1770"/>
                </a:lnTo>
                <a:lnTo>
                  <a:pt x="2404" y="1860"/>
                </a:lnTo>
                <a:lnTo>
                  <a:pt x="2631" y="2042"/>
                </a:lnTo>
                <a:lnTo>
                  <a:pt x="2813" y="2178"/>
                </a:lnTo>
                <a:lnTo>
                  <a:pt x="2903" y="2359"/>
                </a:lnTo>
                <a:lnTo>
                  <a:pt x="2949" y="2405"/>
                </a:lnTo>
                <a:lnTo>
                  <a:pt x="2949" y="2450"/>
                </a:lnTo>
                <a:lnTo>
                  <a:pt x="2858" y="2450"/>
                </a:lnTo>
                <a:lnTo>
                  <a:pt x="2767" y="2314"/>
                </a:lnTo>
                <a:lnTo>
                  <a:pt x="2631" y="2223"/>
                </a:lnTo>
                <a:lnTo>
                  <a:pt x="2404" y="1996"/>
                </a:lnTo>
                <a:lnTo>
                  <a:pt x="2268" y="1815"/>
                </a:lnTo>
                <a:lnTo>
                  <a:pt x="1951" y="1633"/>
                </a:lnTo>
                <a:lnTo>
                  <a:pt x="1860" y="1679"/>
                </a:lnTo>
                <a:lnTo>
                  <a:pt x="1588" y="1452"/>
                </a:lnTo>
                <a:lnTo>
                  <a:pt x="1497" y="1225"/>
                </a:lnTo>
                <a:lnTo>
                  <a:pt x="1407" y="1089"/>
                </a:lnTo>
                <a:lnTo>
                  <a:pt x="1134" y="772"/>
                </a:lnTo>
                <a:lnTo>
                  <a:pt x="1044" y="726"/>
                </a:lnTo>
                <a:lnTo>
                  <a:pt x="862" y="636"/>
                </a:lnTo>
                <a:lnTo>
                  <a:pt x="681" y="590"/>
                </a:lnTo>
                <a:lnTo>
                  <a:pt x="318" y="409"/>
                </a:lnTo>
                <a:lnTo>
                  <a:pt x="273" y="273"/>
                </a:lnTo>
                <a:lnTo>
                  <a:pt x="182" y="227"/>
                </a:lnTo>
                <a:lnTo>
                  <a:pt x="46" y="137"/>
                </a:lnTo>
                <a:lnTo>
                  <a:pt x="0" y="0"/>
                </a:lnTo>
                <a:lnTo>
                  <a:pt x="136" y="91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402" name="AutoShape 97"/>
          <p:cNvSpPr>
            <a:spLocks noChangeArrowheads="1"/>
          </p:cNvSpPr>
          <p:nvPr/>
        </p:nvSpPr>
        <p:spPr bwMode="auto">
          <a:xfrm>
            <a:off x="2590800" y="6019802"/>
            <a:ext cx="1524000" cy="313849"/>
          </a:xfrm>
          <a:prstGeom prst="wedgeRectCallout">
            <a:avLst>
              <a:gd name="adj1" fmla="val 45625"/>
              <a:gd name="adj2" fmla="val -109120"/>
            </a:avLst>
          </a:prstGeom>
          <a:solidFill>
            <a:srgbClr val="00FFFF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Место забора на 2 ПА,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 время заправки 10 минут.</a:t>
            </a:r>
            <a:endParaRPr lang="ru-RU" altLang="ru-RU" sz="600">
              <a:latin typeface="Arial" charset="0"/>
            </a:endParaRPr>
          </a:p>
        </p:txBody>
      </p:sp>
      <p:sp>
        <p:nvSpPr>
          <p:cNvPr id="13403" name="AutoShape 172"/>
          <p:cNvSpPr>
            <a:spLocks noChangeArrowheads="1"/>
          </p:cNvSpPr>
          <p:nvPr/>
        </p:nvSpPr>
        <p:spPr bwMode="auto">
          <a:xfrm>
            <a:off x="77366" y="3280570"/>
            <a:ext cx="1225550" cy="576263"/>
          </a:xfrm>
          <a:prstGeom prst="wedgeRectCallout">
            <a:avLst>
              <a:gd name="adj1" fmla="val 79147"/>
              <a:gd name="adj2" fmla="val 52046"/>
            </a:avLst>
          </a:prstGeom>
          <a:solidFill>
            <a:srgbClr val="3366FF"/>
          </a:solidFill>
          <a:ln>
            <a:noFill/>
          </a:ln>
          <a:effectLst>
            <a:prstShdw prst="shdw17" dist="17961" dir="2700000">
              <a:srgbClr val="1F3D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Места забора воды БЕ-200 ЧС</a:t>
            </a:r>
          </a:p>
        </p:txBody>
      </p:sp>
      <p:sp>
        <p:nvSpPr>
          <p:cNvPr id="13404" name="Rectangle 173"/>
          <p:cNvSpPr>
            <a:spLocks noChangeArrowheads="1"/>
          </p:cNvSpPr>
          <p:nvPr/>
        </p:nvSpPr>
        <p:spPr bwMode="auto">
          <a:xfrm>
            <a:off x="5003802" y="6092826"/>
            <a:ext cx="7921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Туапсе</a:t>
            </a:r>
            <a:r>
              <a:rPr lang="ru-RU" altLang="ru-RU" sz="900"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05" name="Rectangle 174"/>
          <p:cNvSpPr>
            <a:spLocks noChangeArrowheads="1"/>
          </p:cNvSpPr>
          <p:nvPr/>
        </p:nvSpPr>
        <p:spPr bwMode="auto">
          <a:xfrm rot="-1370611">
            <a:off x="2411413" y="5157789"/>
            <a:ext cx="7921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сан. Ольгинка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06" name="Rectangle 175"/>
          <p:cNvSpPr>
            <a:spLocks noChangeArrowheads="1"/>
          </p:cNvSpPr>
          <p:nvPr/>
        </p:nvSpPr>
        <p:spPr bwMode="auto">
          <a:xfrm rot="-1371155">
            <a:off x="2195515" y="4941889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сан. Черноморье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07" name="Rectangle 177"/>
          <p:cNvSpPr>
            <a:spLocks noChangeArrowheads="1"/>
          </p:cNvSpPr>
          <p:nvPr/>
        </p:nvSpPr>
        <p:spPr bwMode="auto">
          <a:xfrm>
            <a:off x="3851277" y="2636839"/>
            <a:ext cx="10080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  <a:cs typeface="Times New Roman" pitchFamily="18" charset="0"/>
              </a:rPr>
              <a:t>н.п. Подхребтовое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08" name="Rectangle 178"/>
          <p:cNvSpPr>
            <a:spLocks noChangeArrowheads="1"/>
          </p:cNvSpPr>
          <p:nvPr/>
        </p:nvSpPr>
        <p:spPr bwMode="auto">
          <a:xfrm>
            <a:off x="3369187" y="1597819"/>
            <a:ext cx="865188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Молдовановка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09" name="Rectangle 179"/>
          <p:cNvSpPr>
            <a:spLocks noChangeArrowheads="1"/>
          </p:cNvSpPr>
          <p:nvPr/>
        </p:nvSpPr>
        <p:spPr bwMode="auto">
          <a:xfrm>
            <a:off x="2843213" y="4365626"/>
            <a:ext cx="5762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  <a:cs typeface="Times New Roman" pitchFamily="18" charset="0"/>
              </a:rPr>
              <a:t>н.п. Пляхо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11" name="Rectangle 179"/>
          <p:cNvSpPr>
            <a:spLocks noChangeArrowheads="1"/>
          </p:cNvSpPr>
          <p:nvPr/>
        </p:nvSpPr>
        <p:spPr bwMode="auto">
          <a:xfrm>
            <a:off x="1116013" y="2708275"/>
            <a:ext cx="5762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 Бжид</a:t>
            </a:r>
            <a:r>
              <a:rPr lang="ru-RU" altLang="ru-RU" sz="800"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17" name="Rectangle 179"/>
          <p:cNvSpPr>
            <a:spLocks noChangeArrowheads="1"/>
          </p:cNvSpPr>
          <p:nvPr/>
        </p:nvSpPr>
        <p:spPr bwMode="auto">
          <a:xfrm>
            <a:off x="3707904" y="5589365"/>
            <a:ext cx="5762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  <a:cs typeface="Times New Roman" pitchFamily="18" charset="0"/>
              </a:rPr>
              <a:t>н.п. Небуг </a:t>
            </a:r>
          </a:p>
        </p:txBody>
      </p:sp>
      <p:sp>
        <p:nvSpPr>
          <p:cNvPr id="13418" name="Rectangle 180"/>
          <p:cNvSpPr>
            <a:spLocks noChangeArrowheads="1"/>
          </p:cNvSpPr>
          <p:nvPr/>
        </p:nvSpPr>
        <p:spPr bwMode="auto">
          <a:xfrm rot="-1481655">
            <a:off x="2771777" y="5300663"/>
            <a:ext cx="7921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Сосновый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" name="Text Box 2"/>
          <p:cNvSpPr txBox="1">
            <a:spLocks noChangeArrowheads="1"/>
          </p:cNvSpPr>
          <p:nvPr/>
        </p:nvSpPr>
        <p:spPr bwMode="auto">
          <a:xfrm>
            <a:off x="-1" y="-27384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bg1"/>
                </a:solidFill>
              </a:rPr>
              <a:t>РИСК  </a:t>
            </a:r>
            <a:r>
              <a:rPr lang="ru-RU" sz="1200" dirty="0">
                <a:solidFill>
                  <a:schemeClr val="bg1"/>
                </a:solidFill>
              </a:rPr>
              <a:t>ВОЗНИКНОВЕНИЯ </a:t>
            </a:r>
            <a:r>
              <a:rPr lang="ru-RU" sz="1200" dirty="0" smtClean="0">
                <a:solidFill>
                  <a:schemeClr val="bg1"/>
                </a:solidFill>
              </a:rPr>
              <a:t>ПРИРОДНЫХ  ПОЖАРОВ  </a:t>
            </a:r>
            <a:r>
              <a:rPr lang="ru-RU" sz="1200" dirty="0">
                <a:solidFill>
                  <a:schemeClr val="bg1"/>
                </a:solidFill>
              </a:rPr>
              <a:t>НА ТЕРРИТОРИИ </a:t>
            </a:r>
          </a:p>
          <a:p>
            <a:r>
              <a:rPr lang="ru-RU" sz="1200" dirty="0">
                <a:solidFill>
                  <a:schemeClr val="bg1"/>
                </a:solidFill>
              </a:rPr>
              <a:t>МО ТУАПСИНСКИЙ РАЙОН</a:t>
            </a:r>
          </a:p>
        </p:txBody>
      </p: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07B8B0A3-4686-4CCB-8DD1-7357C3E8C2D4}"/>
              </a:ext>
            </a:extLst>
          </p:cNvPr>
          <p:cNvGrpSpPr/>
          <p:nvPr/>
        </p:nvGrpSpPr>
        <p:grpSpPr>
          <a:xfrm>
            <a:off x="-2254" y="5253200"/>
            <a:ext cx="2528280" cy="1263829"/>
            <a:chOff x="6428209" y="4993020"/>
            <a:chExt cx="2608288" cy="707551"/>
          </a:xfrm>
        </p:grpSpPr>
        <p:sp>
          <p:nvSpPr>
            <p:cNvPr id="132" name="Text Box 830">
              <a:extLst>
                <a:ext uri="{FF2B5EF4-FFF2-40B4-BE49-F238E27FC236}">
                  <a16:creationId xmlns:a16="http://schemas.microsoft.com/office/drawing/2014/main" id="{44877EED-145E-481E-8539-4F1B896528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4655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Населенных пунктов – 64 </a:t>
              </a:r>
              <a:r>
                <a:rPr lang="ru-RU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количество домов – 35496 шт., 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125876 человека, 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- 160, 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ПОО 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19.</a:t>
              </a:r>
            </a:p>
          </p:txBody>
        </p:sp>
        <p:sp>
          <p:nvSpPr>
            <p:cNvPr id="133" name="Rectangle 84">
              <a:extLst>
                <a:ext uri="{FF2B5EF4-FFF2-40B4-BE49-F238E27FC236}">
                  <a16:creationId xmlns:a16="http://schemas.microsoft.com/office/drawing/2014/main" id="{73AA4314-AAA2-4988-A07A-F4C174D90D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138524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</a:p>
          </p:txBody>
        </p:sp>
      </p:grpSp>
      <p:pic>
        <p:nvPicPr>
          <p:cNvPr id="139" name="Picture 2">
            <a:extLst>
              <a:ext uri="{FF2B5EF4-FFF2-40B4-BE49-F238E27FC236}">
                <a16:creationId xmlns:a16="http://schemas.microsoft.com/office/drawing/2014/main" id="{7B5AB869-B8C7-4072-A96F-04775DACC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266" y="670251"/>
            <a:ext cx="3286638" cy="17257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57" name="Группа 156">
            <a:extLst>
              <a:ext uri="{FF2B5EF4-FFF2-40B4-BE49-F238E27FC236}">
                <a16:creationId xmlns:a16="http://schemas.microsoft.com/office/drawing/2014/main" id="{E1DA5043-E6D4-4C08-8DCA-B998F163D9F9}"/>
              </a:ext>
            </a:extLst>
          </p:cNvPr>
          <p:cNvGrpSpPr/>
          <p:nvPr/>
        </p:nvGrpSpPr>
        <p:grpSpPr>
          <a:xfrm>
            <a:off x="7164290" y="4676913"/>
            <a:ext cx="2088351" cy="2135950"/>
            <a:chOff x="7235829" y="4725144"/>
            <a:chExt cx="2088351" cy="2135950"/>
          </a:xfrm>
        </p:grpSpPr>
        <p:sp>
          <p:nvSpPr>
            <p:cNvPr id="158" name="Rectangle 903">
              <a:extLst>
                <a:ext uri="{FF2B5EF4-FFF2-40B4-BE49-F238E27FC236}">
                  <a16:creationId xmlns:a16="http://schemas.microsoft.com/office/drawing/2014/main" id="{51624550-E888-4164-8287-6C0F73057F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5829" y="4725144"/>
              <a:ext cx="1937306" cy="21328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9" name="Text Box 64">
              <a:extLst>
                <a:ext uri="{FF2B5EF4-FFF2-40B4-BE49-F238E27FC236}">
                  <a16:creationId xmlns:a16="http://schemas.microsoft.com/office/drawing/2014/main" id="{2A6692A5-31F1-4363-B6ED-F3643B2EA7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98420" y="5171707"/>
              <a:ext cx="1200145" cy="37007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вертолетные площадки</a:t>
              </a:r>
            </a:p>
          </p:txBody>
        </p:sp>
        <p:grpSp>
          <p:nvGrpSpPr>
            <p:cNvPr id="160" name="Group 48">
              <a:extLst>
                <a:ext uri="{FF2B5EF4-FFF2-40B4-BE49-F238E27FC236}">
                  <a16:creationId xmlns:a16="http://schemas.microsoft.com/office/drawing/2014/main" id="{BC0625AA-6BBA-46E2-9772-B63EE90D8E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0157" y="5637316"/>
              <a:ext cx="216716" cy="383972"/>
              <a:chOff x="3168" y="192"/>
              <a:chExt cx="528" cy="700"/>
            </a:xfrm>
          </p:grpSpPr>
          <p:sp>
            <p:nvSpPr>
              <p:cNvPr id="170" name="Line 49">
                <a:extLst>
                  <a:ext uri="{FF2B5EF4-FFF2-40B4-BE49-F238E27FC236}">
                    <a16:creationId xmlns:a16="http://schemas.microsoft.com/office/drawing/2014/main" id="{6E343149-DBC0-4246-A129-0C8C1DDF1A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220"/>
                <a:ext cx="0" cy="67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1" name="Line 50">
                <a:extLst>
                  <a:ext uri="{FF2B5EF4-FFF2-40B4-BE49-F238E27FC236}">
                    <a16:creationId xmlns:a16="http://schemas.microsoft.com/office/drawing/2014/main" id="{14B3D495-8BAB-4AF9-ADAB-187A13D8B3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2" name="Line 51">
                <a:extLst>
                  <a:ext uri="{FF2B5EF4-FFF2-40B4-BE49-F238E27FC236}">
                    <a16:creationId xmlns:a16="http://schemas.microsoft.com/office/drawing/2014/main" id="{8E7B9B66-7B34-4D90-8059-3CDFF54A15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3" name="Line 52">
                <a:extLst>
                  <a:ext uri="{FF2B5EF4-FFF2-40B4-BE49-F238E27FC236}">
                    <a16:creationId xmlns:a16="http://schemas.microsoft.com/office/drawing/2014/main" id="{EA53C0D6-A1CA-4C99-ABEA-7FCA1D912D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61" name="Freeform 53">
              <a:extLst>
                <a:ext uri="{FF2B5EF4-FFF2-40B4-BE49-F238E27FC236}">
                  <a16:creationId xmlns:a16="http://schemas.microsoft.com/office/drawing/2014/main" id="{A9F70D3B-75EF-4A51-8202-F3E9384F4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6575" y="5667764"/>
              <a:ext cx="200298" cy="184374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0 w 291"/>
                <a:gd name="T5" fmla="*/ 1 h 159"/>
                <a:gd name="T6" fmla="*/ 0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62" name="Text Box 54">
              <a:extLst>
                <a:ext uri="{FF2B5EF4-FFF2-40B4-BE49-F238E27FC236}">
                  <a16:creationId xmlns:a16="http://schemas.microsoft.com/office/drawing/2014/main" id="{753F3F7F-B8FB-465E-86F2-5BF22B19C5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3590" y="5667764"/>
              <a:ext cx="256118" cy="136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  <p:sp>
          <p:nvSpPr>
            <p:cNvPr id="163" name="Text Box 64">
              <a:extLst>
                <a:ext uri="{FF2B5EF4-FFF2-40B4-BE49-F238E27FC236}">
                  <a16:creationId xmlns:a16="http://schemas.microsoft.com/office/drawing/2014/main" id="{D7DF5A60-F1DF-4C26-9C72-F94C09C0F8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08961" y="5717927"/>
              <a:ext cx="1200145" cy="23157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пожарная часть</a:t>
              </a:r>
            </a:p>
          </p:txBody>
        </p:sp>
        <p:sp>
          <p:nvSpPr>
            <p:cNvPr id="164" name="Text Box 64">
              <a:extLst>
                <a:ext uri="{FF2B5EF4-FFF2-40B4-BE49-F238E27FC236}">
                  <a16:creationId xmlns:a16="http://schemas.microsoft.com/office/drawing/2014/main" id="{D05B3742-3AD5-4AC2-9EEC-F9733CB380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38497" y="4812383"/>
              <a:ext cx="1425991" cy="20079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 dirty="0">
                  <a:latin typeface="Arial" charset="0"/>
                </a:rPr>
                <a:t>Условные обозначения              </a:t>
              </a:r>
            </a:p>
          </p:txBody>
        </p:sp>
        <p:graphicFrame>
          <p:nvGraphicFramePr>
            <p:cNvPr id="165" name="Object 170">
              <a:extLst>
                <a:ext uri="{FF2B5EF4-FFF2-40B4-BE49-F238E27FC236}">
                  <a16:creationId xmlns:a16="http://schemas.microsoft.com/office/drawing/2014/main" id="{37067A12-85B9-4B21-87C0-485BABF8D2C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64604838"/>
                </p:ext>
              </p:extLst>
            </p:nvPr>
          </p:nvGraphicFramePr>
          <p:xfrm>
            <a:off x="7309709" y="6088365"/>
            <a:ext cx="372685" cy="221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01" name="Clip" r:id="rId15" imgW="403250" imgH="226771" progId="MS_ClipArt_Gallery.2">
                    <p:embed/>
                  </p:oleObj>
                </mc:Choice>
                <mc:Fallback>
                  <p:oleObj name="Clip" r:id="rId15" imgW="403250" imgH="226771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09709" y="6088365"/>
                          <a:ext cx="372685" cy="2215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6" name="Text Box 47">
              <a:extLst>
                <a:ext uri="{FF2B5EF4-FFF2-40B4-BE49-F238E27FC236}">
                  <a16:creationId xmlns:a16="http://schemas.microsoft.com/office/drawing/2014/main" id="{34D0A5E8-A43C-44A2-A539-70058516CC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5081" y="6012248"/>
              <a:ext cx="1489099" cy="35069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зона возможного лесного пожара</a:t>
              </a:r>
            </a:p>
          </p:txBody>
        </p:sp>
        <p:sp>
          <p:nvSpPr>
            <p:cNvPr id="167" name="Rectangle 200">
              <a:extLst>
                <a:ext uri="{FF2B5EF4-FFF2-40B4-BE49-F238E27FC236}">
                  <a16:creationId xmlns:a16="http://schemas.microsoft.com/office/drawing/2014/main" id="{B4828851-BDA8-4763-9415-82DE674218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8366" y="6511241"/>
              <a:ext cx="595968" cy="230045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>
              <a:prstShdw prst="shdw17" dist="17961" dir="2700000">
                <a:srgbClr val="999999"/>
              </a:prst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п. Гайдук </a:t>
              </a:r>
            </a:p>
          </p:txBody>
        </p:sp>
        <p:sp>
          <p:nvSpPr>
            <p:cNvPr id="168" name="Text Box 47">
              <a:extLst>
                <a:ext uri="{FF2B5EF4-FFF2-40B4-BE49-F238E27FC236}">
                  <a16:creationId xmlns:a16="http://schemas.microsoft.com/office/drawing/2014/main" id="{D0CF4961-CB62-4047-B3E1-7171268194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40006" y="6399603"/>
              <a:ext cx="1339697" cy="46149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населенный пункт, попадающий в зону лесного пожара</a:t>
              </a:r>
            </a:p>
          </p:txBody>
        </p:sp>
      </p:grpSp>
      <p:sp>
        <p:nvSpPr>
          <p:cNvPr id="174" name="Oval 110">
            <a:extLst>
              <a:ext uri="{FF2B5EF4-FFF2-40B4-BE49-F238E27FC236}">
                <a16:creationId xmlns:a16="http://schemas.microsoft.com/office/drawing/2014/main" id="{63F83775-89F5-4611-87FF-C29E801AF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911" y="5160782"/>
            <a:ext cx="206205" cy="215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8826" tIns="39412" rIns="78826" bIns="39412" anchor="ctr"/>
          <a:lstStyle>
            <a:lvl1pPr defTabSz="788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Arial" charset="0"/>
              </a:rPr>
              <a:t>Т</a:t>
            </a:r>
          </a:p>
        </p:txBody>
      </p:sp>
    </p:spTree>
    <p:extLst>
      <p:ext uri="{BB962C8B-B14F-4D97-AF65-F5344CB8AC3E}">
        <p14:creationId xmlns:p14="http://schemas.microsoft.com/office/powerpoint/2010/main" val="73003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2" descr="Сочи">
            <a:extLst>
              <a:ext uri="{FF2B5EF4-FFF2-40B4-BE49-F238E27FC236}">
                <a16:creationId xmlns:a16="http://schemas.microsoft.com/office/drawing/2014/main" id="{7B53018E-6A00-4099-938D-703D79A0F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70252"/>
            <a:ext cx="9144001" cy="618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12"/>
          <p:cNvSpPr txBox="1">
            <a:spLocks noChangeArrowheads="1"/>
          </p:cNvSpPr>
          <p:nvPr/>
        </p:nvSpPr>
        <p:spPr bwMode="auto">
          <a:xfrm>
            <a:off x="0" y="-27384"/>
            <a:ext cx="9144000" cy="4264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РАЗВИТИЯ ЛЕСОПОЖАРНОЙ ОБСТАНОВКИ </a:t>
            </a:r>
          </a:p>
          <a:p>
            <a:pPr algn="ctr" eaLnBrk="1" hangingPunct="1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МО СОЧИ КРАСНОДАРСКОГО КРАЯ</a:t>
            </a:r>
          </a:p>
        </p:txBody>
      </p:sp>
      <p:grpSp>
        <p:nvGrpSpPr>
          <p:cNvPr id="372" name="Группа 371"/>
          <p:cNvGrpSpPr/>
          <p:nvPr/>
        </p:nvGrpSpPr>
        <p:grpSpPr>
          <a:xfrm>
            <a:off x="6431850" y="2780928"/>
            <a:ext cx="2652682" cy="1239199"/>
            <a:chOff x="6428209" y="4993021"/>
            <a:chExt cx="2608288" cy="735677"/>
          </a:xfrm>
        </p:grpSpPr>
        <p:sp>
          <p:nvSpPr>
            <p:cNvPr id="373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49368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Населенных пунктов – 104 </a:t>
              </a:r>
              <a:r>
                <a:rPr lang="ru-RU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количество домов – 50362 шт., 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– 497806 человека, 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- 464, 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ПОО 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48.</a:t>
              </a:r>
            </a:p>
          </p:txBody>
        </p:sp>
        <p:sp>
          <p:nvSpPr>
            <p:cNvPr id="374" name="Rectangle 84"/>
            <p:cNvSpPr>
              <a:spLocks noChangeArrowheads="1"/>
            </p:cNvSpPr>
            <p:nvPr/>
          </p:nvSpPr>
          <p:spPr bwMode="auto">
            <a:xfrm>
              <a:off x="6428209" y="4993021"/>
              <a:ext cx="2608288" cy="146893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917" y="718942"/>
            <a:ext cx="3459389" cy="184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2">
            <a:extLst>
              <a:ext uri="{FF2B5EF4-FFF2-40B4-BE49-F238E27FC236}">
                <a16:creationId xmlns:a16="http://schemas.microsoft.com/office/drawing/2014/main" id="{25894FD8-3331-4827-9064-EB729ACD1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-27384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</a:rPr>
              <a:t>РИСК ВОЗНИКНОВЕНИЯ ПРИРОДНЫХ ПОЖАРОВ НА ТЕРРИТОРИИ </a:t>
            </a:r>
          </a:p>
          <a:p>
            <a:r>
              <a:rPr lang="ru-RU" sz="1200" dirty="0">
                <a:solidFill>
                  <a:schemeClr val="bg1"/>
                </a:solidFill>
              </a:rPr>
              <a:t>МО г. СОЧИ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774C102-E73F-455B-9D48-41573EF0F552}"/>
              </a:ext>
            </a:extLst>
          </p:cNvPr>
          <p:cNvGrpSpPr/>
          <p:nvPr/>
        </p:nvGrpSpPr>
        <p:grpSpPr>
          <a:xfrm>
            <a:off x="7164290" y="4676913"/>
            <a:ext cx="2088351" cy="2135950"/>
            <a:chOff x="7235829" y="4725144"/>
            <a:chExt cx="2088351" cy="2135950"/>
          </a:xfrm>
        </p:grpSpPr>
        <p:sp>
          <p:nvSpPr>
            <p:cNvPr id="22" name="Rectangle 903">
              <a:extLst>
                <a:ext uri="{FF2B5EF4-FFF2-40B4-BE49-F238E27FC236}">
                  <a16:creationId xmlns:a16="http://schemas.microsoft.com/office/drawing/2014/main" id="{9804347C-5D74-4A61-AFEE-F1014514EF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5829" y="4725144"/>
              <a:ext cx="1937306" cy="213285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3" name="Text Box 64">
              <a:extLst>
                <a:ext uri="{FF2B5EF4-FFF2-40B4-BE49-F238E27FC236}">
                  <a16:creationId xmlns:a16="http://schemas.microsoft.com/office/drawing/2014/main" id="{9E4E132D-00FF-4BB4-BA30-7F75C01D39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98420" y="5171707"/>
              <a:ext cx="1200145" cy="37007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вертолетные площадки</a:t>
              </a:r>
            </a:p>
          </p:txBody>
        </p:sp>
        <p:grpSp>
          <p:nvGrpSpPr>
            <p:cNvPr id="24" name="Group 48">
              <a:extLst>
                <a:ext uri="{FF2B5EF4-FFF2-40B4-BE49-F238E27FC236}">
                  <a16:creationId xmlns:a16="http://schemas.microsoft.com/office/drawing/2014/main" id="{BCFC37AF-3030-40A0-B27B-AD922424DE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90157" y="5637316"/>
              <a:ext cx="216716" cy="383972"/>
              <a:chOff x="3168" y="192"/>
              <a:chExt cx="528" cy="700"/>
            </a:xfrm>
          </p:grpSpPr>
          <p:sp>
            <p:nvSpPr>
              <p:cNvPr id="33" name="Line 49">
                <a:extLst>
                  <a:ext uri="{FF2B5EF4-FFF2-40B4-BE49-F238E27FC236}">
                    <a16:creationId xmlns:a16="http://schemas.microsoft.com/office/drawing/2014/main" id="{D05C1089-31B7-40AE-A967-B05A2C2629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220"/>
                <a:ext cx="0" cy="67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4" name="Line 50">
                <a:extLst>
                  <a:ext uri="{FF2B5EF4-FFF2-40B4-BE49-F238E27FC236}">
                    <a16:creationId xmlns:a16="http://schemas.microsoft.com/office/drawing/2014/main" id="{4DA3527B-3859-4A59-A46C-5414BEF211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5" name="Line 51">
                <a:extLst>
                  <a:ext uri="{FF2B5EF4-FFF2-40B4-BE49-F238E27FC236}">
                    <a16:creationId xmlns:a16="http://schemas.microsoft.com/office/drawing/2014/main" id="{DA290233-F42B-465C-9162-A2560B2050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6" name="Line 52">
                <a:extLst>
                  <a:ext uri="{FF2B5EF4-FFF2-40B4-BE49-F238E27FC236}">
                    <a16:creationId xmlns:a16="http://schemas.microsoft.com/office/drawing/2014/main" id="{0D2F503E-FF37-4157-89D8-D7F720DBE1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25" name="Freeform 53">
              <a:extLst>
                <a:ext uri="{FF2B5EF4-FFF2-40B4-BE49-F238E27FC236}">
                  <a16:creationId xmlns:a16="http://schemas.microsoft.com/office/drawing/2014/main" id="{B6717207-FC35-473A-9DC8-D1FE176F39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6575" y="5667764"/>
              <a:ext cx="200298" cy="184374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0 w 291"/>
                <a:gd name="T5" fmla="*/ 1 h 159"/>
                <a:gd name="T6" fmla="*/ 0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26" name="Text Box 54">
              <a:extLst>
                <a:ext uri="{FF2B5EF4-FFF2-40B4-BE49-F238E27FC236}">
                  <a16:creationId xmlns:a16="http://schemas.microsoft.com/office/drawing/2014/main" id="{1931F49B-AD83-4B28-BFA6-792841F17A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83590" y="5667764"/>
              <a:ext cx="256118" cy="136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  <p:sp>
          <p:nvSpPr>
            <p:cNvPr id="27" name="Text Box 64">
              <a:extLst>
                <a:ext uri="{FF2B5EF4-FFF2-40B4-BE49-F238E27FC236}">
                  <a16:creationId xmlns:a16="http://schemas.microsoft.com/office/drawing/2014/main" id="{E9BDDF01-B819-4691-A2CE-1A246EE033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08961" y="5717927"/>
              <a:ext cx="1200145" cy="23157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пожарная часть</a:t>
              </a:r>
            </a:p>
          </p:txBody>
        </p:sp>
        <p:sp>
          <p:nvSpPr>
            <p:cNvPr id="28" name="Text Box 64">
              <a:extLst>
                <a:ext uri="{FF2B5EF4-FFF2-40B4-BE49-F238E27FC236}">
                  <a16:creationId xmlns:a16="http://schemas.microsoft.com/office/drawing/2014/main" id="{FBA33455-11DB-48DB-8118-6299D5FB34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38497" y="4812383"/>
              <a:ext cx="1425991" cy="20079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 dirty="0">
                  <a:latin typeface="Arial" charset="0"/>
                </a:rPr>
                <a:t>Условные обозначения              </a:t>
              </a:r>
            </a:p>
          </p:txBody>
        </p:sp>
        <p:graphicFrame>
          <p:nvGraphicFramePr>
            <p:cNvPr id="29" name="Object 170">
              <a:extLst>
                <a:ext uri="{FF2B5EF4-FFF2-40B4-BE49-F238E27FC236}">
                  <a16:creationId xmlns:a16="http://schemas.microsoft.com/office/drawing/2014/main" id="{FCDBA7E5-844D-4AAD-A795-AD21200F417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97802346"/>
                </p:ext>
              </p:extLst>
            </p:nvPr>
          </p:nvGraphicFramePr>
          <p:xfrm>
            <a:off x="7309709" y="6088365"/>
            <a:ext cx="372685" cy="221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17" name="Clip" r:id="rId5" imgW="403250" imgH="226771" progId="MS_ClipArt_Gallery.2">
                    <p:embed/>
                  </p:oleObj>
                </mc:Choice>
                <mc:Fallback>
                  <p:oleObj name="Clip" r:id="rId5" imgW="403250" imgH="226771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09709" y="6088365"/>
                          <a:ext cx="372685" cy="2215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Text Box 47">
              <a:extLst>
                <a:ext uri="{FF2B5EF4-FFF2-40B4-BE49-F238E27FC236}">
                  <a16:creationId xmlns:a16="http://schemas.microsoft.com/office/drawing/2014/main" id="{D2F3078D-C84B-48D9-85F8-68E83B0D86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5081" y="6012248"/>
              <a:ext cx="1489099" cy="35069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зона возможного лесного пожара</a:t>
              </a:r>
            </a:p>
          </p:txBody>
        </p:sp>
        <p:sp>
          <p:nvSpPr>
            <p:cNvPr id="31" name="Rectangle 200">
              <a:extLst>
                <a:ext uri="{FF2B5EF4-FFF2-40B4-BE49-F238E27FC236}">
                  <a16:creationId xmlns:a16="http://schemas.microsoft.com/office/drawing/2014/main" id="{9920C751-C22C-4113-A0ED-379B22770A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8366" y="6511241"/>
              <a:ext cx="595968" cy="230045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>
              <a:prstShdw prst="shdw17" dist="17961" dir="2700000">
                <a:srgbClr val="999999"/>
              </a:prst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п. Гайдук </a:t>
              </a:r>
            </a:p>
          </p:txBody>
        </p:sp>
        <p:sp>
          <p:nvSpPr>
            <p:cNvPr id="32" name="Text Box 47">
              <a:extLst>
                <a:ext uri="{FF2B5EF4-FFF2-40B4-BE49-F238E27FC236}">
                  <a16:creationId xmlns:a16="http://schemas.microsoft.com/office/drawing/2014/main" id="{646450BC-41F2-43CD-960A-8D02F83DA5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40006" y="6399603"/>
              <a:ext cx="1339697" cy="46149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населенный пункт, попадающий в зону лесного пожара</a:t>
              </a:r>
            </a:p>
          </p:txBody>
        </p:sp>
      </p:grpSp>
      <p:sp>
        <p:nvSpPr>
          <p:cNvPr id="37" name="AutoShape 172">
            <a:extLst>
              <a:ext uri="{FF2B5EF4-FFF2-40B4-BE49-F238E27FC236}">
                <a16:creationId xmlns:a16="http://schemas.microsoft.com/office/drawing/2014/main" id="{4576AE19-5D60-4898-919D-FCFA6AC9F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052" y="3006893"/>
            <a:ext cx="1225550" cy="576263"/>
          </a:xfrm>
          <a:prstGeom prst="wedgeRectCallout">
            <a:avLst>
              <a:gd name="adj1" fmla="val 79147"/>
              <a:gd name="adj2" fmla="val 52046"/>
            </a:avLst>
          </a:prstGeom>
          <a:solidFill>
            <a:srgbClr val="3366FF"/>
          </a:solidFill>
          <a:ln>
            <a:noFill/>
          </a:ln>
          <a:effectLst>
            <a:prstShdw prst="shdw17" dist="17961" dir="2700000">
              <a:srgbClr val="1F3D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Места забора воды БЕ-200 ЧС</a:t>
            </a:r>
          </a:p>
        </p:txBody>
      </p:sp>
      <p:grpSp>
        <p:nvGrpSpPr>
          <p:cNvPr id="38" name="Group 397">
            <a:extLst>
              <a:ext uri="{FF2B5EF4-FFF2-40B4-BE49-F238E27FC236}">
                <a16:creationId xmlns:a16="http://schemas.microsoft.com/office/drawing/2014/main" id="{1D87EC6F-93E3-4692-8073-8F10AA808DC8}"/>
              </a:ext>
            </a:extLst>
          </p:cNvPr>
          <p:cNvGrpSpPr>
            <a:grpSpLocks/>
          </p:cNvGrpSpPr>
          <p:nvPr/>
        </p:nvGrpSpPr>
        <p:grpSpPr bwMode="auto">
          <a:xfrm>
            <a:off x="6116612" y="3673149"/>
            <a:ext cx="255588" cy="233363"/>
            <a:chOff x="578" y="-479"/>
            <a:chExt cx="226" cy="206"/>
          </a:xfrm>
        </p:grpSpPr>
        <p:grpSp>
          <p:nvGrpSpPr>
            <p:cNvPr id="39" name="Group 48">
              <a:extLst>
                <a:ext uri="{FF2B5EF4-FFF2-40B4-BE49-F238E27FC236}">
                  <a16:creationId xmlns:a16="http://schemas.microsoft.com/office/drawing/2014/main" id="{A27C72F5-6540-4077-9369-484079167B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42" name="Line 49">
                <a:extLst>
                  <a:ext uri="{FF2B5EF4-FFF2-40B4-BE49-F238E27FC236}">
                    <a16:creationId xmlns:a16="http://schemas.microsoft.com/office/drawing/2014/main" id="{5D2EF869-6095-4776-8655-9CEDE60473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3" name="Line 50">
                <a:extLst>
                  <a:ext uri="{FF2B5EF4-FFF2-40B4-BE49-F238E27FC236}">
                    <a16:creationId xmlns:a16="http://schemas.microsoft.com/office/drawing/2014/main" id="{52E681FD-B550-474C-845A-87D3C49CB5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4" name="Line 51">
                <a:extLst>
                  <a:ext uri="{FF2B5EF4-FFF2-40B4-BE49-F238E27FC236}">
                    <a16:creationId xmlns:a16="http://schemas.microsoft.com/office/drawing/2014/main" id="{95A6CDF4-59EB-49FB-AD82-FD7369FCDE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5" name="Line 52">
                <a:extLst>
                  <a:ext uri="{FF2B5EF4-FFF2-40B4-BE49-F238E27FC236}">
                    <a16:creationId xmlns:a16="http://schemas.microsoft.com/office/drawing/2014/main" id="{36A696B0-87CF-4466-9D63-450BF3DE69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40" name="Freeform 53">
              <a:extLst>
                <a:ext uri="{FF2B5EF4-FFF2-40B4-BE49-F238E27FC236}">
                  <a16:creationId xmlns:a16="http://schemas.microsoft.com/office/drawing/2014/main" id="{8330BA94-9AF3-4FE4-8058-72CDDE660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41" name="Text Box 54">
              <a:extLst>
                <a:ext uri="{FF2B5EF4-FFF2-40B4-BE49-F238E27FC236}">
                  <a16:creationId xmlns:a16="http://schemas.microsoft.com/office/drawing/2014/main" id="{C5058384-AE54-45FD-B15A-A8E5C9D1AD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aphicFrame>
        <p:nvGraphicFramePr>
          <p:cNvPr id="46" name="Object 565">
            <a:extLst>
              <a:ext uri="{FF2B5EF4-FFF2-40B4-BE49-F238E27FC236}">
                <a16:creationId xmlns:a16="http://schemas.microsoft.com/office/drawing/2014/main" id="{773F8A57-A4DB-4BB8-A098-5A1A12AEFC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3480235"/>
              </p:ext>
            </p:extLst>
          </p:nvPr>
        </p:nvGraphicFramePr>
        <p:xfrm>
          <a:off x="3218980" y="3429862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18" name="Clip" r:id="rId7" imgW="403250" imgH="226771" progId="MS_ClipArt_Gallery.2">
                  <p:embed/>
                </p:oleObj>
              </mc:Choice>
              <mc:Fallback>
                <p:oleObj name="Clip" r:id="rId7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8980" y="3429862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Rectangle 144">
            <a:extLst>
              <a:ext uri="{FF2B5EF4-FFF2-40B4-BE49-F238E27FC236}">
                <a16:creationId xmlns:a16="http://schemas.microsoft.com/office/drawing/2014/main" id="{D981009D-2BD6-4925-8644-8367E4CDF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9916" y="2822377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dirty="0">
                <a:latin typeface="Arial" charset="0"/>
                <a:cs typeface="Times New Roman" pitchFamily="18" charset="0"/>
              </a:rPr>
              <a:t>с. </a:t>
            </a:r>
            <a:r>
              <a:rPr lang="ru-RU" altLang="ru-RU" sz="900" dirty="0" err="1">
                <a:latin typeface="Arial" charset="0"/>
                <a:cs typeface="Times New Roman" pitchFamily="18" charset="0"/>
              </a:rPr>
              <a:t>Татьяновка</a:t>
            </a:r>
            <a:r>
              <a:rPr lang="ru-RU" altLang="ru-RU" sz="900" dirty="0">
                <a:latin typeface="Arial" charset="0"/>
              </a:rPr>
              <a:t> </a:t>
            </a:r>
          </a:p>
        </p:txBody>
      </p:sp>
      <p:sp>
        <p:nvSpPr>
          <p:cNvPr id="48" name="Oval 110">
            <a:extLst>
              <a:ext uri="{FF2B5EF4-FFF2-40B4-BE49-F238E27FC236}">
                <a16:creationId xmlns:a16="http://schemas.microsoft.com/office/drawing/2014/main" id="{B5EA0CF5-F078-4E19-9242-05711CD4F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2916" y="5017043"/>
            <a:ext cx="215900" cy="215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8826" tIns="39412" rIns="78826" bIns="39412" anchor="ctr"/>
          <a:lstStyle>
            <a:lvl1pPr defTabSz="788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charset="0"/>
              </a:rPr>
              <a:t>Т</a:t>
            </a:r>
          </a:p>
        </p:txBody>
      </p:sp>
      <p:grpSp>
        <p:nvGrpSpPr>
          <p:cNvPr id="49" name="Group 397">
            <a:extLst>
              <a:ext uri="{FF2B5EF4-FFF2-40B4-BE49-F238E27FC236}">
                <a16:creationId xmlns:a16="http://schemas.microsoft.com/office/drawing/2014/main" id="{07646E72-49FC-4008-8B57-5CE95A2DA4EF}"/>
              </a:ext>
            </a:extLst>
          </p:cNvPr>
          <p:cNvGrpSpPr>
            <a:grpSpLocks/>
          </p:cNvGrpSpPr>
          <p:nvPr/>
        </p:nvGrpSpPr>
        <p:grpSpPr bwMode="auto">
          <a:xfrm>
            <a:off x="4795122" y="4633773"/>
            <a:ext cx="255588" cy="233363"/>
            <a:chOff x="578" y="-479"/>
            <a:chExt cx="226" cy="206"/>
          </a:xfrm>
        </p:grpSpPr>
        <p:grpSp>
          <p:nvGrpSpPr>
            <p:cNvPr id="50" name="Group 48">
              <a:extLst>
                <a:ext uri="{FF2B5EF4-FFF2-40B4-BE49-F238E27FC236}">
                  <a16:creationId xmlns:a16="http://schemas.microsoft.com/office/drawing/2014/main" id="{5DF29F11-89A4-41E6-9CA2-5FB7C9067E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53" name="Line 49">
                <a:extLst>
                  <a:ext uri="{FF2B5EF4-FFF2-40B4-BE49-F238E27FC236}">
                    <a16:creationId xmlns:a16="http://schemas.microsoft.com/office/drawing/2014/main" id="{F3058F56-A934-45D6-AA39-C41269B4E8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4" name="Line 50">
                <a:extLst>
                  <a:ext uri="{FF2B5EF4-FFF2-40B4-BE49-F238E27FC236}">
                    <a16:creationId xmlns:a16="http://schemas.microsoft.com/office/drawing/2014/main" id="{97439BF1-7F6F-4BE8-AC48-519093D37B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5" name="Line 51">
                <a:extLst>
                  <a:ext uri="{FF2B5EF4-FFF2-40B4-BE49-F238E27FC236}">
                    <a16:creationId xmlns:a16="http://schemas.microsoft.com/office/drawing/2014/main" id="{00E8058F-FDF1-498D-9680-25B8D93DDE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6" name="Line 52">
                <a:extLst>
                  <a:ext uri="{FF2B5EF4-FFF2-40B4-BE49-F238E27FC236}">
                    <a16:creationId xmlns:a16="http://schemas.microsoft.com/office/drawing/2014/main" id="{6DF11345-1589-4F59-B325-BFCB79BD1F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51" name="Freeform 53">
              <a:extLst>
                <a:ext uri="{FF2B5EF4-FFF2-40B4-BE49-F238E27FC236}">
                  <a16:creationId xmlns:a16="http://schemas.microsoft.com/office/drawing/2014/main" id="{0584E803-5A92-487A-9E23-D84A120BD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52" name="Text Box 54">
              <a:extLst>
                <a:ext uri="{FF2B5EF4-FFF2-40B4-BE49-F238E27FC236}">
                  <a16:creationId xmlns:a16="http://schemas.microsoft.com/office/drawing/2014/main" id="{F1F75E21-4D2A-4830-9793-32C9D0287D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sp>
        <p:nvSpPr>
          <p:cNvPr id="57" name="Rectangle 144">
            <a:extLst>
              <a:ext uri="{FF2B5EF4-FFF2-40B4-BE49-F238E27FC236}">
                <a16:creationId xmlns:a16="http://schemas.microsoft.com/office/drawing/2014/main" id="{47A7340C-8364-4248-B3EA-179C63DE4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289" y="2239681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dirty="0">
                <a:latin typeface="Arial" charset="0"/>
                <a:cs typeface="Times New Roman" pitchFamily="18" charset="0"/>
              </a:rPr>
              <a:t>с. Орел-Изумруд</a:t>
            </a:r>
            <a:r>
              <a:rPr lang="ru-RU" altLang="ru-RU" sz="900" dirty="0">
                <a:latin typeface="Arial" charset="0"/>
              </a:rPr>
              <a:t> </a:t>
            </a:r>
          </a:p>
        </p:txBody>
      </p:sp>
      <p:sp>
        <p:nvSpPr>
          <p:cNvPr id="58" name="Rectangle 144">
            <a:extLst>
              <a:ext uri="{FF2B5EF4-FFF2-40B4-BE49-F238E27FC236}">
                <a16:creationId xmlns:a16="http://schemas.microsoft.com/office/drawing/2014/main" id="{B46B7FD3-41E7-4694-B4C9-E8BEC4CA9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3091" y="4409051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dirty="0">
                <a:latin typeface="Arial" charset="0"/>
                <a:cs typeface="Times New Roman" pitchFamily="18" charset="0"/>
              </a:rPr>
              <a:t>с. Лесное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9" name="Rectangle 144">
            <a:extLst>
              <a:ext uri="{FF2B5EF4-FFF2-40B4-BE49-F238E27FC236}">
                <a16:creationId xmlns:a16="http://schemas.microsoft.com/office/drawing/2014/main" id="{A548F40D-F846-4619-BF23-38F29711E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8222" y="2513271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dirty="0">
                <a:latin typeface="Arial" charset="0"/>
                <a:cs typeface="Times New Roman" pitchFamily="18" charset="0"/>
              </a:rPr>
              <a:t>с. Каткова Щель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0" name="Rectangle 144">
            <a:extLst>
              <a:ext uri="{FF2B5EF4-FFF2-40B4-BE49-F238E27FC236}">
                <a16:creationId xmlns:a16="http://schemas.microsoft.com/office/drawing/2014/main" id="{1D26D451-1861-414B-A747-5626A7151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1010" y="4521507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dirty="0">
                <a:latin typeface="Arial" charset="0"/>
                <a:cs typeface="Times New Roman" pitchFamily="18" charset="0"/>
              </a:rPr>
              <a:t>с. Казачий Брод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1" name="Rectangle 144">
            <a:extLst>
              <a:ext uri="{FF2B5EF4-FFF2-40B4-BE49-F238E27FC236}">
                <a16:creationId xmlns:a16="http://schemas.microsoft.com/office/drawing/2014/main" id="{0B67C2A1-EFCE-4505-99B2-75A002A0C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2043" y="2898942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dirty="0">
                <a:latin typeface="Arial" charset="0"/>
                <a:cs typeface="Times New Roman" pitchFamily="18" charset="0"/>
              </a:rPr>
              <a:t>с. </a:t>
            </a:r>
            <a:r>
              <a:rPr lang="ru-RU" altLang="ru-RU" sz="900" dirty="0" err="1">
                <a:latin typeface="Arial" charset="0"/>
                <a:cs typeface="Times New Roman" pitchFamily="18" charset="0"/>
              </a:rPr>
              <a:t>Галицыно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2" name="Rectangle 144">
            <a:extLst>
              <a:ext uri="{FF2B5EF4-FFF2-40B4-BE49-F238E27FC236}">
                <a16:creationId xmlns:a16="http://schemas.microsoft.com/office/drawing/2014/main" id="{81BB0BDA-8CAF-41F2-9459-97F751E96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9292" y="4046222"/>
            <a:ext cx="1266604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dirty="0">
                <a:latin typeface="Arial" charset="0"/>
                <a:cs typeface="Times New Roman" pitchFamily="18" charset="0"/>
              </a:rPr>
              <a:t>с. </a:t>
            </a:r>
            <a:r>
              <a:rPr lang="ru-RU" altLang="ru-RU" sz="900" dirty="0" err="1">
                <a:latin typeface="Arial" charset="0"/>
                <a:cs typeface="Times New Roman" pitchFamily="18" charset="0"/>
              </a:rPr>
              <a:t>Верхнениеолаевское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3" name="Rectangle 144">
            <a:extLst>
              <a:ext uri="{FF2B5EF4-FFF2-40B4-BE49-F238E27FC236}">
                <a16:creationId xmlns:a16="http://schemas.microsoft.com/office/drawing/2014/main" id="{1BD4C520-771F-4AA0-8735-00ED306A3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4836" y="3211582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dirty="0">
                <a:latin typeface="Arial" charset="0"/>
                <a:cs typeface="Times New Roman" pitchFamily="18" charset="0"/>
              </a:rPr>
              <a:t>с. Верхний Буу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4" name="Rectangle 144">
            <a:extLst>
              <a:ext uri="{FF2B5EF4-FFF2-40B4-BE49-F238E27FC236}">
                <a16:creationId xmlns:a16="http://schemas.microsoft.com/office/drawing/2014/main" id="{DDA9941A-0BFA-4138-9FA5-E41A529DE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975" y="3730206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dirty="0">
                <a:latin typeface="Arial" charset="0"/>
                <a:cs typeface="Times New Roman" pitchFamily="18" charset="0"/>
              </a:rPr>
              <a:t>с. </a:t>
            </a:r>
            <a:r>
              <a:rPr lang="ru-RU" altLang="ru-RU" sz="900" dirty="0" err="1">
                <a:latin typeface="Arial" charset="0"/>
                <a:cs typeface="Times New Roman" pitchFamily="18" charset="0"/>
              </a:rPr>
              <a:t>Верхневеселое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5" name="Rectangle 144">
            <a:extLst>
              <a:ext uri="{FF2B5EF4-FFF2-40B4-BE49-F238E27FC236}">
                <a16:creationId xmlns:a16="http://schemas.microsoft.com/office/drawing/2014/main" id="{37C9A781-9069-44BE-9CC8-6E8EA29B9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9499" y="3438230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dirty="0">
                <a:latin typeface="Arial" charset="0"/>
                <a:cs typeface="Times New Roman" pitchFamily="18" charset="0"/>
              </a:rPr>
              <a:t>с. </a:t>
            </a:r>
            <a:r>
              <a:rPr lang="ru-RU" altLang="ru-RU" sz="900" dirty="0" err="1">
                <a:latin typeface="Arial" charset="0"/>
                <a:cs typeface="Times New Roman" pitchFamily="18" charset="0"/>
              </a:rPr>
              <a:t>Бестужевское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67" name="Object 565">
            <a:extLst>
              <a:ext uri="{FF2B5EF4-FFF2-40B4-BE49-F238E27FC236}">
                <a16:creationId xmlns:a16="http://schemas.microsoft.com/office/drawing/2014/main" id="{3704B10B-FCE8-4792-A3DD-39A6A91C0C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4955948"/>
              </p:ext>
            </p:extLst>
          </p:nvPr>
        </p:nvGraphicFramePr>
        <p:xfrm>
          <a:off x="4088983" y="3644986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19" name="Clip" r:id="rId8" imgW="403250" imgH="226771" progId="MS_ClipArt_Gallery.2">
                  <p:embed/>
                </p:oleObj>
              </mc:Choice>
              <mc:Fallback>
                <p:oleObj name="Clip" r:id="rId8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8983" y="3644986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565">
            <a:extLst>
              <a:ext uri="{FF2B5EF4-FFF2-40B4-BE49-F238E27FC236}">
                <a16:creationId xmlns:a16="http://schemas.microsoft.com/office/drawing/2014/main" id="{28939B33-044F-4CFD-AFDA-A828B30FA9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9167153"/>
              </p:ext>
            </p:extLst>
          </p:nvPr>
        </p:nvGraphicFramePr>
        <p:xfrm>
          <a:off x="3990444" y="3094107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20" name="Clip" r:id="rId9" imgW="403250" imgH="226771" progId="MS_ClipArt_Gallery.2">
                  <p:embed/>
                </p:oleObj>
              </mc:Choice>
              <mc:Fallback>
                <p:oleObj name="Clip" r:id="rId9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0444" y="3094107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565">
            <a:extLst>
              <a:ext uri="{FF2B5EF4-FFF2-40B4-BE49-F238E27FC236}">
                <a16:creationId xmlns:a16="http://schemas.microsoft.com/office/drawing/2014/main" id="{A7837D0D-33E4-4168-819C-E732F14678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4288111"/>
              </p:ext>
            </p:extLst>
          </p:nvPr>
        </p:nvGraphicFramePr>
        <p:xfrm>
          <a:off x="2779265" y="2950403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21" name="Clip" r:id="rId10" imgW="403250" imgH="226771" progId="MS_ClipArt_Gallery.2">
                  <p:embed/>
                </p:oleObj>
              </mc:Choice>
              <mc:Fallback>
                <p:oleObj name="Clip" r:id="rId10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9265" y="2950403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565">
            <a:extLst>
              <a:ext uri="{FF2B5EF4-FFF2-40B4-BE49-F238E27FC236}">
                <a16:creationId xmlns:a16="http://schemas.microsoft.com/office/drawing/2014/main" id="{E97898A3-30B9-49CF-A96C-112F5E7C01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5449325"/>
              </p:ext>
            </p:extLst>
          </p:nvPr>
        </p:nvGraphicFramePr>
        <p:xfrm>
          <a:off x="2956816" y="2189702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22" name="Clip" r:id="rId11" imgW="403250" imgH="226771" progId="MS_ClipArt_Gallery.2">
                  <p:embed/>
                </p:oleObj>
              </mc:Choice>
              <mc:Fallback>
                <p:oleObj name="Clip" r:id="rId11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6816" y="2189702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565">
            <a:extLst>
              <a:ext uri="{FF2B5EF4-FFF2-40B4-BE49-F238E27FC236}">
                <a16:creationId xmlns:a16="http://schemas.microsoft.com/office/drawing/2014/main" id="{E520CE88-2BED-473E-9251-7A25536932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8119538"/>
              </p:ext>
            </p:extLst>
          </p:nvPr>
        </p:nvGraphicFramePr>
        <p:xfrm>
          <a:off x="4326254" y="4675390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23" name="Clip" r:id="rId12" imgW="403250" imgH="226771" progId="MS_ClipArt_Gallery.2">
                  <p:embed/>
                </p:oleObj>
              </mc:Choice>
              <mc:Fallback>
                <p:oleObj name="Clip" r:id="rId12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6254" y="4675390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565">
            <a:extLst>
              <a:ext uri="{FF2B5EF4-FFF2-40B4-BE49-F238E27FC236}">
                <a16:creationId xmlns:a16="http://schemas.microsoft.com/office/drawing/2014/main" id="{59715151-249E-49EF-9F47-2B2FBD5AD9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8487378"/>
              </p:ext>
            </p:extLst>
          </p:nvPr>
        </p:nvGraphicFramePr>
        <p:xfrm>
          <a:off x="5175629" y="4570410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24" name="Clip" r:id="rId13" imgW="403250" imgH="226771" progId="MS_ClipArt_Gallery.2">
                  <p:embed/>
                </p:oleObj>
              </mc:Choice>
              <mc:Fallback>
                <p:oleObj name="Clip" r:id="rId13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5629" y="4570410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ct 565">
            <a:extLst>
              <a:ext uri="{FF2B5EF4-FFF2-40B4-BE49-F238E27FC236}">
                <a16:creationId xmlns:a16="http://schemas.microsoft.com/office/drawing/2014/main" id="{C16212A8-7AFD-4C74-9224-2A955E315F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5089811"/>
              </p:ext>
            </p:extLst>
          </p:nvPr>
        </p:nvGraphicFramePr>
        <p:xfrm>
          <a:off x="2684856" y="2021825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25" name="Clip" r:id="rId14" imgW="403250" imgH="226771" progId="MS_ClipArt_Gallery.2">
                  <p:embed/>
                </p:oleObj>
              </mc:Choice>
              <mc:Fallback>
                <p:oleObj name="Clip" r:id="rId14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856" y="2021825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6" name="Group 397">
            <a:extLst>
              <a:ext uri="{FF2B5EF4-FFF2-40B4-BE49-F238E27FC236}">
                <a16:creationId xmlns:a16="http://schemas.microsoft.com/office/drawing/2014/main" id="{E1D3E6AB-CD31-4503-929F-5327D9A66CCF}"/>
              </a:ext>
            </a:extLst>
          </p:cNvPr>
          <p:cNvGrpSpPr>
            <a:grpSpLocks/>
          </p:cNvGrpSpPr>
          <p:nvPr/>
        </p:nvGrpSpPr>
        <p:grpSpPr bwMode="auto">
          <a:xfrm>
            <a:off x="3677010" y="3420277"/>
            <a:ext cx="255588" cy="233363"/>
            <a:chOff x="578" y="-479"/>
            <a:chExt cx="226" cy="206"/>
          </a:xfrm>
        </p:grpSpPr>
        <p:grpSp>
          <p:nvGrpSpPr>
            <p:cNvPr id="75" name="Group 48">
              <a:extLst>
                <a:ext uri="{FF2B5EF4-FFF2-40B4-BE49-F238E27FC236}">
                  <a16:creationId xmlns:a16="http://schemas.microsoft.com/office/drawing/2014/main" id="{7DA2D35F-7471-471E-8A28-5D8A46F609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78" name="Line 49">
                <a:extLst>
                  <a:ext uri="{FF2B5EF4-FFF2-40B4-BE49-F238E27FC236}">
                    <a16:creationId xmlns:a16="http://schemas.microsoft.com/office/drawing/2014/main" id="{DCDAD9F6-6A0D-4AD3-BB30-E112C935B5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9" name="Line 50">
                <a:extLst>
                  <a:ext uri="{FF2B5EF4-FFF2-40B4-BE49-F238E27FC236}">
                    <a16:creationId xmlns:a16="http://schemas.microsoft.com/office/drawing/2014/main" id="{EAD1ADA8-AC83-4B97-BB1E-98A3FC66E5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0" name="Line 51">
                <a:extLst>
                  <a:ext uri="{FF2B5EF4-FFF2-40B4-BE49-F238E27FC236}">
                    <a16:creationId xmlns:a16="http://schemas.microsoft.com/office/drawing/2014/main" id="{4F8FDE9C-E5D6-45FA-97B0-EC57BCB6A6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1" name="Line 52">
                <a:extLst>
                  <a:ext uri="{FF2B5EF4-FFF2-40B4-BE49-F238E27FC236}">
                    <a16:creationId xmlns:a16="http://schemas.microsoft.com/office/drawing/2014/main" id="{80B3D7B5-42A0-40CE-89BB-0D93C00AE2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76" name="Freeform 53">
              <a:extLst>
                <a:ext uri="{FF2B5EF4-FFF2-40B4-BE49-F238E27FC236}">
                  <a16:creationId xmlns:a16="http://schemas.microsoft.com/office/drawing/2014/main" id="{8E40184B-18C0-4B16-9326-31E10F7B01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77" name="Text Box 54">
              <a:extLst>
                <a:ext uri="{FF2B5EF4-FFF2-40B4-BE49-F238E27FC236}">
                  <a16:creationId xmlns:a16="http://schemas.microsoft.com/office/drawing/2014/main" id="{AE3E848C-C638-47FE-9889-C7306115C7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82" name="Group 397">
            <a:extLst>
              <a:ext uri="{FF2B5EF4-FFF2-40B4-BE49-F238E27FC236}">
                <a16:creationId xmlns:a16="http://schemas.microsoft.com/office/drawing/2014/main" id="{D8949A90-0F6D-4224-A5F7-46C105F8CB41}"/>
              </a:ext>
            </a:extLst>
          </p:cNvPr>
          <p:cNvGrpSpPr>
            <a:grpSpLocks/>
          </p:cNvGrpSpPr>
          <p:nvPr/>
        </p:nvGrpSpPr>
        <p:grpSpPr bwMode="auto">
          <a:xfrm>
            <a:off x="2588220" y="2740605"/>
            <a:ext cx="255588" cy="233363"/>
            <a:chOff x="578" y="-479"/>
            <a:chExt cx="226" cy="206"/>
          </a:xfrm>
        </p:grpSpPr>
        <p:grpSp>
          <p:nvGrpSpPr>
            <p:cNvPr id="83" name="Group 48">
              <a:extLst>
                <a:ext uri="{FF2B5EF4-FFF2-40B4-BE49-F238E27FC236}">
                  <a16:creationId xmlns:a16="http://schemas.microsoft.com/office/drawing/2014/main" id="{7296ED5F-91E3-4884-B3E7-D78E3B5371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86" name="Line 49">
                <a:extLst>
                  <a:ext uri="{FF2B5EF4-FFF2-40B4-BE49-F238E27FC236}">
                    <a16:creationId xmlns:a16="http://schemas.microsoft.com/office/drawing/2014/main" id="{A86CB634-7FC3-49FF-B7E9-6235AAE536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7" name="Line 50">
                <a:extLst>
                  <a:ext uri="{FF2B5EF4-FFF2-40B4-BE49-F238E27FC236}">
                    <a16:creationId xmlns:a16="http://schemas.microsoft.com/office/drawing/2014/main" id="{9FCD8642-B443-483A-A8B8-DA42DF95BB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8" name="Line 51">
                <a:extLst>
                  <a:ext uri="{FF2B5EF4-FFF2-40B4-BE49-F238E27FC236}">
                    <a16:creationId xmlns:a16="http://schemas.microsoft.com/office/drawing/2014/main" id="{1EA7FA77-9041-402B-A538-C2F7D7CF63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9" name="Line 52">
                <a:extLst>
                  <a:ext uri="{FF2B5EF4-FFF2-40B4-BE49-F238E27FC236}">
                    <a16:creationId xmlns:a16="http://schemas.microsoft.com/office/drawing/2014/main" id="{5A6224B4-FC79-4EBA-B2B4-EC8B59D200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84" name="Freeform 53">
              <a:extLst>
                <a:ext uri="{FF2B5EF4-FFF2-40B4-BE49-F238E27FC236}">
                  <a16:creationId xmlns:a16="http://schemas.microsoft.com/office/drawing/2014/main" id="{403B56C3-5B7C-4D8B-AD43-81B777107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85" name="Text Box 54">
              <a:extLst>
                <a:ext uri="{FF2B5EF4-FFF2-40B4-BE49-F238E27FC236}">
                  <a16:creationId xmlns:a16="http://schemas.microsoft.com/office/drawing/2014/main" id="{2134FDFA-D789-453E-A838-A2CE6BB014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90" name="Group 397">
            <a:extLst>
              <a:ext uri="{FF2B5EF4-FFF2-40B4-BE49-F238E27FC236}">
                <a16:creationId xmlns:a16="http://schemas.microsoft.com/office/drawing/2014/main" id="{A321F298-502A-448D-94B8-7CA3BF1869F7}"/>
              </a:ext>
            </a:extLst>
          </p:cNvPr>
          <p:cNvGrpSpPr>
            <a:grpSpLocks/>
          </p:cNvGrpSpPr>
          <p:nvPr/>
        </p:nvGrpSpPr>
        <p:grpSpPr bwMode="auto">
          <a:xfrm>
            <a:off x="1982197" y="1844824"/>
            <a:ext cx="255588" cy="233363"/>
            <a:chOff x="578" y="-479"/>
            <a:chExt cx="226" cy="206"/>
          </a:xfrm>
        </p:grpSpPr>
        <p:grpSp>
          <p:nvGrpSpPr>
            <p:cNvPr id="91" name="Group 48">
              <a:extLst>
                <a:ext uri="{FF2B5EF4-FFF2-40B4-BE49-F238E27FC236}">
                  <a16:creationId xmlns:a16="http://schemas.microsoft.com/office/drawing/2014/main" id="{24E9EC30-2060-4F0B-84B5-9B736B8F61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94" name="Line 49">
                <a:extLst>
                  <a:ext uri="{FF2B5EF4-FFF2-40B4-BE49-F238E27FC236}">
                    <a16:creationId xmlns:a16="http://schemas.microsoft.com/office/drawing/2014/main" id="{BA204E3B-8959-4E9A-A61F-9895D6E471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5" name="Line 50">
                <a:extLst>
                  <a:ext uri="{FF2B5EF4-FFF2-40B4-BE49-F238E27FC236}">
                    <a16:creationId xmlns:a16="http://schemas.microsoft.com/office/drawing/2014/main" id="{4F23D35A-714D-4FEC-8EC1-C228D44FCE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6" name="Line 51">
                <a:extLst>
                  <a:ext uri="{FF2B5EF4-FFF2-40B4-BE49-F238E27FC236}">
                    <a16:creationId xmlns:a16="http://schemas.microsoft.com/office/drawing/2014/main" id="{B7FA136B-0D7F-41A1-8186-C04D2B8397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7" name="Line 52">
                <a:extLst>
                  <a:ext uri="{FF2B5EF4-FFF2-40B4-BE49-F238E27FC236}">
                    <a16:creationId xmlns:a16="http://schemas.microsoft.com/office/drawing/2014/main" id="{D4C86D8F-0082-4FBE-B82B-BB9DB9F843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92" name="Freeform 53">
              <a:extLst>
                <a:ext uri="{FF2B5EF4-FFF2-40B4-BE49-F238E27FC236}">
                  <a16:creationId xmlns:a16="http://schemas.microsoft.com/office/drawing/2014/main" id="{139EA218-DEFF-4B82-995F-97D577F69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93" name="Text Box 54">
              <a:extLst>
                <a:ext uri="{FF2B5EF4-FFF2-40B4-BE49-F238E27FC236}">
                  <a16:creationId xmlns:a16="http://schemas.microsoft.com/office/drawing/2014/main" id="{6C2E2F3E-A2DF-4FA9-A8BC-68B2C1DA49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98" name="Group 397">
            <a:extLst>
              <a:ext uri="{FF2B5EF4-FFF2-40B4-BE49-F238E27FC236}">
                <a16:creationId xmlns:a16="http://schemas.microsoft.com/office/drawing/2014/main" id="{C6D173D5-F048-4C68-8AF2-BE4A37F2BA4E}"/>
              </a:ext>
            </a:extLst>
          </p:cNvPr>
          <p:cNvGrpSpPr>
            <a:grpSpLocks/>
          </p:cNvGrpSpPr>
          <p:nvPr/>
        </p:nvGrpSpPr>
        <p:grpSpPr bwMode="auto">
          <a:xfrm>
            <a:off x="5309319" y="5006545"/>
            <a:ext cx="255588" cy="233363"/>
            <a:chOff x="578" y="-479"/>
            <a:chExt cx="226" cy="206"/>
          </a:xfrm>
        </p:grpSpPr>
        <p:grpSp>
          <p:nvGrpSpPr>
            <p:cNvPr id="99" name="Group 48">
              <a:extLst>
                <a:ext uri="{FF2B5EF4-FFF2-40B4-BE49-F238E27FC236}">
                  <a16:creationId xmlns:a16="http://schemas.microsoft.com/office/drawing/2014/main" id="{A9ACA19D-580B-4B64-A2D6-F228F00242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02" name="Line 49">
                <a:extLst>
                  <a:ext uri="{FF2B5EF4-FFF2-40B4-BE49-F238E27FC236}">
                    <a16:creationId xmlns:a16="http://schemas.microsoft.com/office/drawing/2014/main" id="{986E2FA6-BD46-4A74-A710-8DC47AF7EC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" name="Line 50">
                <a:extLst>
                  <a:ext uri="{FF2B5EF4-FFF2-40B4-BE49-F238E27FC236}">
                    <a16:creationId xmlns:a16="http://schemas.microsoft.com/office/drawing/2014/main" id="{ACC9119B-8154-4FAA-936F-7D4D066707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" name="Line 51">
                <a:extLst>
                  <a:ext uri="{FF2B5EF4-FFF2-40B4-BE49-F238E27FC236}">
                    <a16:creationId xmlns:a16="http://schemas.microsoft.com/office/drawing/2014/main" id="{8619336D-F8A6-4C16-8A79-3D5A155C9F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5" name="Line 52">
                <a:extLst>
                  <a:ext uri="{FF2B5EF4-FFF2-40B4-BE49-F238E27FC236}">
                    <a16:creationId xmlns:a16="http://schemas.microsoft.com/office/drawing/2014/main" id="{8B293D54-B724-4266-B42D-3DEB39C174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00" name="Freeform 53">
              <a:extLst>
                <a:ext uri="{FF2B5EF4-FFF2-40B4-BE49-F238E27FC236}">
                  <a16:creationId xmlns:a16="http://schemas.microsoft.com/office/drawing/2014/main" id="{8BF4B693-D440-4938-A9C9-41E7F2460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01" name="Text Box 54">
              <a:extLst>
                <a:ext uri="{FF2B5EF4-FFF2-40B4-BE49-F238E27FC236}">
                  <a16:creationId xmlns:a16="http://schemas.microsoft.com/office/drawing/2014/main" id="{5BFB2818-B3CD-4953-B4B1-44D595C1C6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06" name="Group 397">
            <a:extLst>
              <a:ext uri="{FF2B5EF4-FFF2-40B4-BE49-F238E27FC236}">
                <a16:creationId xmlns:a16="http://schemas.microsoft.com/office/drawing/2014/main" id="{8AE30666-C718-44D1-998C-DE665A644F87}"/>
              </a:ext>
            </a:extLst>
          </p:cNvPr>
          <p:cNvGrpSpPr>
            <a:grpSpLocks/>
          </p:cNvGrpSpPr>
          <p:nvPr/>
        </p:nvGrpSpPr>
        <p:grpSpPr bwMode="auto">
          <a:xfrm>
            <a:off x="5013089" y="5349511"/>
            <a:ext cx="255588" cy="233363"/>
            <a:chOff x="578" y="-479"/>
            <a:chExt cx="226" cy="206"/>
          </a:xfrm>
        </p:grpSpPr>
        <p:grpSp>
          <p:nvGrpSpPr>
            <p:cNvPr id="107" name="Group 48">
              <a:extLst>
                <a:ext uri="{FF2B5EF4-FFF2-40B4-BE49-F238E27FC236}">
                  <a16:creationId xmlns:a16="http://schemas.microsoft.com/office/drawing/2014/main" id="{DC7B4F07-F46A-4BA1-A225-6A6D75215C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0" name="Line 49">
                <a:extLst>
                  <a:ext uri="{FF2B5EF4-FFF2-40B4-BE49-F238E27FC236}">
                    <a16:creationId xmlns:a16="http://schemas.microsoft.com/office/drawing/2014/main" id="{8E3E8F32-8DE6-4ED4-8BCB-A4AB810FFA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1" name="Line 50">
                <a:extLst>
                  <a:ext uri="{FF2B5EF4-FFF2-40B4-BE49-F238E27FC236}">
                    <a16:creationId xmlns:a16="http://schemas.microsoft.com/office/drawing/2014/main" id="{EB188213-E0E3-4926-9B73-06AF672798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2" name="Line 51">
                <a:extLst>
                  <a:ext uri="{FF2B5EF4-FFF2-40B4-BE49-F238E27FC236}">
                    <a16:creationId xmlns:a16="http://schemas.microsoft.com/office/drawing/2014/main" id="{F6ED12B5-61D4-4200-8637-B6A494F213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" name="Line 52">
                <a:extLst>
                  <a:ext uri="{FF2B5EF4-FFF2-40B4-BE49-F238E27FC236}">
                    <a16:creationId xmlns:a16="http://schemas.microsoft.com/office/drawing/2014/main" id="{4CE678A9-F25B-4A31-87F5-D7E35340F1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08" name="Freeform 53">
              <a:extLst>
                <a:ext uri="{FF2B5EF4-FFF2-40B4-BE49-F238E27FC236}">
                  <a16:creationId xmlns:a16="http://schemas.microsoft.com/office/drawing/2014/main" id="{D8E37E72-233A-42F8-961B-3F9297B99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09" name="Text Box 54">
              <a:extLst>
                <a:ext uri="{FF2B5EF4-FFF2-40B4-BE49-F238E27FC236}">
                  <a16:creationId xmlns:a16="http://schemas.microsoft.com/office/drawing/2014/main" id="{0DED5A8A-609E-4F80-AAA2-F5C12644B9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4" name="Group 397">
            <a:extLst>
              <a:ext uri="{FF2B5EF4-FFF2-40B4-BE49-F238E27FC236}">
                <a16:creationId xmlns:a16="http://schemas.microsoft.com/office/drawing/2014/main" id="{65D45B2F-62A2-44FB-8099-618BBA7A392F}"/>
              </a:ext>
            </a:extLst>
          </p:cNvPr>
          <p:cNvGrpSpPr>
            <a:grpSpLocks/>
          </p:cNvGrpSpPr>
          <p:nvPr/>
        </p:nvGrpSpPr>
        <p:grpSpPr bwMode="auto">
          <a:xfrm>
            <a:off x="4682906" y="4416003"/>
            <a:ext cx="255588" cy="233363"/>
            <a:chOff x="578" y="-479"/>
            <a:chExt cx="226" cy="206"/>
          </a:xfrm>
        </p:grpSpPr>
        <p:grpSp>
          <p:nvGrpSpPr>
            <p:cNvPr id="115" name="Group 48">
              <a:extLst>
                <a:ext uri="{FF2B5EF4-FFF2-40B4-BE49-F238E27FC236}">
                  <a16:creationId xmlns:a16="http://schemas.microsoft.com/office/drawing/2014/main" id="{9D05C83D-721B-4482-8E19-145BC33CFF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8" name="Line 49">
                <a:extLst>
                  <a:ext uri="{FF2B5EF4-FFF2-40B4-BE49-F238E27FC236}">
                    <a16:creationId xmlns:a16="http://schemas.microsoft.com/office/drawing/2014/main" id="{C4F44453-5268-41A8-BF39-0C9A637AAB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9" name="Line 50">
                <a:extLst>
                  <a:ext uri="{FF2B5EF4-FFF2-40B4-BE49-F238E27FC236}">
                    <a16:creationId xmlns:a16="http://schemas.microsoft.com/office/drawing/2014/main" id="{6657434D-F2E4-4743-A8DE-A4E0E29838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0" name="Line 51">
                <a:extLst>
                  <a:ext uri="{FF2B5EF4-FFF2-40B4-BE49-F238E27FC236}">
                    <a16:creationId xmlns:a16="http://schemas.microsoft.com/office/drawing/2014/main" id="{AEE08CA2-107A-4FC6-8CAD-4840707703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1" name="Line 52">
                <a:extLst>
                  <a:ext uri="{FF2B5EF4-FFF2-40B4-BE49-F238E27FC236}">
                    <a16:creationId xmlns:a16="http://schemas.microsoft.com/office/drawing/2014/main" id="{D3A4E83F-0851-492D-85F9-1CCE611D91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6" name="Freeform 53">
              <a:extLst>
                <a:ext uri="{FF2B5EF4-FFF2-40B4-BE49-F238E27FC236}">
                  <a16:creationId xmlns:a16="http://schemas.microsoft.com/office/drawing/2014/main" id="{57E5B3D5-A6F1-4CCB-BEA2-E5E66AE791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7" name="Text Box 54">
              <a:extLst>
                <a:ext uri="{FF2B5EF4-FFF2-40B4-BE49-F238E27FC236}">
                  <a16:creationId xmlns:a16="http://schemas.microsoft.com/office/drawing/2014/main" id="{49EBBE54-6E81-47CB-8868-5331D3C2CD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" name="Group 397">
            <a:extLst>
              <a:ext uri="{FF2B5EF4-FFF2-40B4-BE49-F238E27FC236}">
                <a16:creationId xmlns:a16="http://schemas.microsoft.com/office/drawing/2014/main" id="{81ABDF00-E53E-4B65-9B11-BCE1D1FD08F3}"/>
              </a:ext>
            </a:extLst>
          </p:cNvPr>
          <p:cNvGrpSpPr>
            <a:grpSpLocks/>
          </p:cNvGrpSpPr>
          <p:nvPr/>
        </p:nvGrpSpPr>
        <p:grpSpPr bwMode="auto">
          <a:xfrm>
            <a:off x="4820796" y="4878397"/>
            <a:ext cx="255588" cy="233363"/>
            <a:chOff x="578" y="-479"/>
            <a:chExt cx="226" cy="206"/>
          </a:xfrm>
        </p:grpSpPr>
        <p:grpSp>
          <p:nvGrpSpPr>
            <p:cNvPr id="123" name="Group 48">
              <a:extLst>
                <a:ext uri="{FF2B5EF4-FFF2-40B4-BE49-F238E27FC236}">
                  <a16:creationId xmlns:a16="http://schemas.microsoft.com/office/drawing/2014/main" id="{033C9D68-DC33-40E3-A565-175478399F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6" name="Line 49">
                <a:extLst>
                  <a:ext uri="{FF2B5EF4-FFF2-40B4-BE49-F238E27FC236}">
                    <a16:creationId xmlns:a16="http://schemas.microsoft.com/office/drawing/2014/main" id="{1F78176F-59D3-445E-8445-3FE1E1FA33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7" name="Line 50">
                <a:extLst>
                  <a:ext uri="{FF2B5EF4-FFF2-40B4-BE49-F238E27FC236}">
                    <a16:creationId xmlns:a16="http://schemas.microsoft.com/office/drawing/2014/main" id="{8541649C-8211-46A0-B6FF-984D414EFD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8" name="Line 51">
                <a:extLst>
                  <a:ext uri="{FF2B5EF4-FFF2-40B4-BE49-F238E27FC236}">
                    <a16:creationId xmlns:a16="http://schemas.microsoft.com/office/drawing/2014/main" id="{32880C44-E8D8-45D8-B6C4-C5196C0401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9" name="Line 52">
                <a:extLst>
                  <a:ext uri="{FF2B5EF4-FFF2-40B4-BE49-F238E27FC236}">
                    <a16:creationId xmlns:a16="http://schemas.microsoft.com/office/drawing/2014/main" id="{429A75E4-28C3-4D64-B5B6-6500D7A4C9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4" name="Freeform 53">
              <a:extLst>
                <a:ext uri="{FF2B5EF4-FFF2-40B4-BE49-F238E27FC236}">
                  <a16:creationId xmlns:a16="http://schemas.microsoft.com/office/drawing/2014/main" id="{712D35EF-CE17-4325-A7A1-DF6B2FC8B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5" name="Text Box 54">
              <a:extLst>
                <a:ext uri="{FF2B5EF4-FFF2-40B4-BE49-F238E27FC236}">
                  <a16:creationId xmlns:a16="http://schemas.microsoft.com/office/drawing/2014/main" id="{7FD142A9-34CB-406A-AF62-7821DC3C39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sp>
        <p:nvSpPr>
          <p:cNvPr id="133" name="Oval 110">
            <a:extLst>
              <a:ext uri="{FF2B5EF4-FFF2-40B4-BE49-F238E27FC236}">
                <a16:creationId xmlns:a16="http://schemas.microsoft.com/office/drawing/2014/main" id="{27DBA7DC-5FAD-48A6-8843-87DC2F4B0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8911" y="5160782"/>
            <a:ext cx="206205" cy="215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8826" tIns="39412" rIns="78826" bIns="39412" anchor="ctr"/>
          <a:lstStyle>
            <a:lvl1pPr defTabSz="788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Arial" charset="0"/>
              </a:rPr>
              <a:t>Т</a:t>
            </a:r>
          </a:p>
        </p:txBody>
      </p:sp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0DB3E3F9-A18F-44DD-B32A-C4997B066ED2}"/>
              </a:ext>
            </a:extLst>
          </p:cNvPr>
          <p:cNvPicPr/>
          <p:nvPr/>
        </p:nvPicPr>
        <p:blipFill>
          <a:blip r:embed="rId15"/>
          <a:stretch>
            <a:fillRect/>
          </a:stretch>
        </p:blipFill>
        <p:spPr>
          <a:xfrm>
            <a:off x="-1" y="4390677"/>
            <a:ext cx="2930524" cy="24673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1175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user\Desktop\open 10.jpg">
            <a:extLst>
              <a:ext uri="{FF2B5EF4-FFF2-40B4-BE49-F238E27FC236}">
                <a16:creationId xmlns:a16="http://schemas.microsoft.com/office/drawing/2014/main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7666" y="637636"/>
            <a:ext cx="9137605" cy="622572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Text Box 312"/>
          <p:cNvSpPr txBox="1">
            <a:spLocks noChangeArrowheads="1"/>
          </p:cNvSpPr>
          <p:nvPr/>
        </p:nvSpPr>
        <p:spPr bwMode="auto">
          <a:xfrm>
            <a:off x="0" y="-41501"/>
            <a:ext cx="9144000" cy="73419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РЕКОМЕНДАЦИИ ПО ПРОВЕДЕНИЮ ПРЕВЕНТИВНЫХ МЕРОПРИЯТИЙ </a:t>
            </a:r>
          </a:p>
          <a:p>
            <a:r>
              <a:rPr lang="ru-RU" dirty="0"/>
              <a:t>ПО РИСКУ ВОЗНИКНОВЕНИЯ ПРИРОДНЫХ ПОЖАРОВ НА ТЕРРИТОРИИ КРАСНОДАРСКОГО КРАЯ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32060" y="1683768"/>
            <a:ext cx="7368332" cy="32778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ru-RU" sz="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Довести прогноз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глав городских и сельских поселений, руководителей туристических групп, руководителей санаторно-курортных комплексов, руководителей баз и зон отдыха, руководителей предприятий, организаций, аварийно-спасательных формирований;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Усилить контроль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соблюдением обязательных противопожарных разрывов в населенных пунктах.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патрулирование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местах огнеопасных работ,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контролировать соблюдение правил пожарной безопасности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Поддерживать в постоянной готовности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 оповещения населения;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Рекомендовать неукоснительное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требований по организации минерализованных полос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предприятиям, организациям, учреждениям, другим юридическим лицам и гражданам, ведущих заготовки леса, и деятельность которых связана с лесными массивами, а также населенным пунктам, расположенным вблизи лесных массивов;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П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роводить разведку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основного возможного направления распространения пожара;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В случае возникновения возгорания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опашку участков пожара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создать заградительные полосы и осуществить пуск встречного огня;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подготовительные работы по проведению эвакуации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 и материальных ценностей,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провести заблаговременную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эвакуацию;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своевременное реагирование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ответственных должностных лиц от городских и сельских поселений </a:t>
            </a:r>
            <a:b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возникающие термические аномалии 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мобильном приложении «Термические точки».</a:t>
            </a:r>
            <a:endParaRPr lang="ru-RU" sz="1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32070" y="1433295"/>
            <a:ext cx="7368331" cy="218192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превентивных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250467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8411</TotalTime>
  <Words>1370</Words>
  <Application>Microsoft Office PowerPoint</Application>
  <PresentationFormat>Экран (4:3)</PresentationFormat>
  <Paragraphs>303</Paragraphs>
  <Slides>9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Calibri</vt:lpstr>
      <vt:lpstr>MS Mincho</vt:lpstr>
      <vt:lpstr>Times New Roman</vt:lpstr>
      <vt:lpstr>Тема Office</vt:lpstr>
      <vt:lpstr>Clip</vt:lpstr>
      <vt:lpstr>Document</vt:lpstr>
      <vt:lpstr>Презентация PowerPoint</vt:lpstr>
      <vt:lpstr>Презентация PowerPoint</vt:lpstr>
      <vt:lpstr>Краснодарский край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Начальник отдела - Коптелов В.В.</dc:creator>
  <cp:lastModifiedBy>ARM_9</cp:lastModifiedBy>
  <cp:revision>1239</cp:revision>
  <cp:lastPrinted>2023-08-24T02:55:12Z</cp:lastPrinted>
  <dcterms:created xsi:type="dcterms:W3CDTF">2020-10-14T14:17:55Z</dcterms:created>
  <dcterms:modified xsi:type="dcterms:W3CDTF">2023-09-06T13:25:51Z</dcterms:modified>
</cp:coreProperties>
</file>